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85" r:id="rId5"/>
    <p:sldId id="286" r:id="rId6"/>
    <p:sldId id="287" r:id="rId7"/>
    <p:sldId id="288" r:id="rId8"/>
    <p:sldId id="259" r:id="rId9"/>
    <p:sldId id="263" r:id="rId10"/>
    <p:sldId id="261" r:id="rId11"/>
    <p:sldId id="264" r:id="rId12"/>
    <p:sldId id="265" r:id="rId13"/>
    <p:sldId id="269" r:id="rId14"/>
    <p:sldId id="270" r:id="rId15"/>
    <p:sldId id="289" r:id="rId16"/>
    <p:sldId id="280" r:id="rId17"/>
    <p:sldId id="281" r:id="rId18"/>
    <p:sldId id="282" r:id="rId19"/>
    <p:sldId id="283" r:id="rId20"/>
    <p:sldId id="284" r:id="rId21"/>
    <p:sldId id="290" r:id="rId22"/>
    <p:sldId id="291" r:id="rId23"/>
    <p:sldId id="292" r:id="rId24"/>
    <p:sldId id="294" r:id="rId25"/>
    <p:sldId id="295" r:id="rId26"/>
    <p:sldId id="271" r:id="rId27"/>
    <p:sldId id="297" r:id="rId28"/>
    <p:sldId id="296" r:id="rId29"/>
    <p:sldId id="272" r:id="rId30"/>
    <p:sldId id="277" r:id="rId31"/>
    <p:sldId id="298" r:id="rId32"/>
    <p:sldId id="299" r:id="rId33"/>
    <p:sldId id="300" r:id="rId34"/>
    <p:sldId id="301" r:id="rId35"/>
    <p:sldId id="302" r:id="rId36"/>
    <p:sldId id="303" r:id="rId37"/>
    <p:sldId id="304" r:id="rId3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284"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fr-FR" smtClean="0"/>
              <a:t>Cliquez et modifiez le titre</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a:p>
        </p:txBody>
      </p:sp>
      <p:sp>
        <p:nvSpPr>
          <p:cNvPr id="4" name="Date Placeholder 3"/>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C567A6-37CD-694F-A428-0F804754F973}" type="slidenum">
              <a:rPr lang="fr-FR" smtClean="0"/>
              <a:pPr/>
              <a:t>‹N°›</a:t>
            </a:fld>
            <a:endParaRPr lang="fr-FR"/>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Cliquez et modifiez le titre</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fr-FR" smtClean="0"/>
              <a:t>Cliquez pour modifier les styles du texte du masque</a:t>
            </a:r>
          </a:p>
        </p:txBody>
      </p:sp>
      <p:sp>
        <p:nvSpPr>
          <p:cNvPr id="5" name="Date Placeholder 4"/>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fr-FR" smtClean="0"/>
              <a:t>Cliquez et modifiez le titre</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Cliquez et modifiez le titre</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fr-FR" smtClean="0"/>
              <a:t>Cliquez et modifiez le titre</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Date Placeholder 4"/>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7" name="Date Placeholder 6"/>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fr-FR" smtClean="0"/>
              <a:t>Cliquez et modifiez le titre</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fr-FR" smtClean="0"/>
              <a:t>Cliquez et modifiez le titre</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fr-FR" smtClean="0"/>
              <a:t>Cliquez pour modifier les styles du texte du masque</a:t>
            </a:r>
          </a:p>
        </p:txBody>
      </p:sp>
      <p:sp>
        <p:nvSpPr>
          <p:cNvPr id="5" name="Date Placeholder 4"/>
          <p:cNvSpPr>
            <a:spLocks noGrp="1"/>
          </p:cNvSpPr>
          <p:nvPr>
            <p:ph type="dt" sz="half" idx="10"/>
          </p:nvPr>
        </p:nvSpPr>
        <p:spPr/>
        <p:txBody>
          <a:bodyPr/>
          <a:lstStyle/>
          <a:p>
            <a:fld id="{E086F072-5D2C-1645-8D1A-5A4FCD67BFF1}" type="datetimeFigureOut">
              <a:rPr lang="fr-FR" smtClean="0"/>
              <a:pPr/>
              <a:t>05/02/2015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C567A6-37CD-694F-A428-0F804754F97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fr-FR" smtClean="0"/>
              <a:t>Cliquez et modifiez le titre</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E086F072-5D2C-1645-8D1A-5A4FCD67BFF1}" type="datetimeFigureOut">
              <a:rPr lang="fr-FR" smtClean="0"/>
              <a:pPr/>
              <a:t>05/02/2015</a:t>
            </a:fld>
            <a:endParaRPr lang="fr-FR"/>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endParaRPr lang="fr-FR"/>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C4C567A6-37CD-694F-A428-0F804754F97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580261"/>
            <a:ext cx="7542212" cy="1697900"/>
          </a:xfrm>
        </p:spPr>
        <p:txBody>
          <a:bodyPr/>
          <a:lstStyle/>
          <a:p>
            <a:pPr algn="l"/>
            <a:r>
              <a:rPr lang="fr-FR" sz="3600" dirty="0" smtClean="0">
                <a:solidFill>
                  <a:schemeClr val="accent6">
                    <a:lumMod val="60000"/>
                    <a:lumOff val="40000"/>
                  </a:schemeClr>
                </a:solidFill>
                <a:latin typeface="Arial Narrow"/>
                <a:cs typeface="Arial Narrow"/>
              </a:rPr>
              <a:t>Les enjeux du certificat médical</a:t>
            </a:r>
            <a:endParaRPr lang="fr-FR" sz="3600" dirty="0">
              <a:solidFill>
                <a:schemeClr val="accent6">
                  <a:lumMod val="60000"/>
                  <a:lumOff val="40000"/>
                </a:schemeClr>
              </a:solidFill>
              <a:latin typeface="Arial Narrow"/>
              <a:cs typeface="Arial Narrow"/>
            </a:endParaRPr>
          </a:p>
        </p:txBody>
      </p:sp>
      <p:sp>
        <p:nvSpPr>
          <p:cNvPr id="3" name="Sous-titre 2"/>
          <p:cNvSpPr>
            <a:spLocks noGrp="1"/>
          </p:cNvSpPr>
          <p:nvPr>
            <p:ph type="subTitle" idx="1"/>
          </p:nvPr>
        </p:nvSpPr>
        <p:spPr>
          <a:xfrm>
            <a:off x="330009" y="5550405"/>
            <a:ext cx="8813991" cy="1226914"/>
          </a:xfrm>
        </p:spPr>
        <p:txBody>
          <a:bodyPr>
            <a:noAutofit/>
          </a:bodyPr>
          <a:lstStyle/>
          <a:p>
            <a:pPr algn="r"/>
            <a:r>
              <a:rPr lang="fr-FR" dirty="0" smtClean="0">
                <a:solidFill>
                  <a:srgbClr val="8D35D1"/>
                </a:solidFill>
                <a:latin typeface="Arial Narrow"/>
                <a:cs typeface="Arial Narrow"/>
              </a:rPr>
              <a:t>Lina </a:t>
            </a:r>
            <a:r>
              <a:rPr lang="fr-FR" dirty="0" err="1" smtClean="0">
                <a:solidFill>
                  <a:srgbClr val="8D35D1"/>
                </a:solidFill>
                <a:latin typeface="Arial Narrow"/>
                <a:cs typeface="Arial Narrow"/>
              </a:rPr>
              <a:t>Williatte-Pellitteri</a:t>
            </a:r>
            <a:endParaRPr lang="fr-FR" dirty="0" smtClean="0">
              <a:solidFill>
                <a:srgbClr val="8D35D1"/>
              </a:solidFill>
              <a:latin typeface="Arial Narrow"/>
              <a:cs typeface="Arial Narrow"/>
            </a:endParaRPr>
          </a:p>
          <a:p>
            <a:pPr algn="r"/>
            <a:r>
              <a:rPr lang="fr-FR" sz="1600" dirty="0" smtClean="0">
                <a:latin typeface="Arial Narrow"/>
                <a:cs typeface="Arial Narrow"/>
              </a:rPr>
              <a:t>Avocat Barreau Lille. Cabinet SHBK</a:t>
            </a:r>
          </a:p>
          <a:p>
            <a:pPr algn="r"/>
            <a:r>
              <a:rPr lang="fr-FR" sz="1600" dirty="0" smtClean="0">
                <a:latin typeface="Arial Narrow"/>
                <a:cs typeface="Arial Narrow"/>
              </a:rPr>
              <a:t>Professeur de droit</a:t>
            </a:r>
          </a:p>
          <a:p>
            <a:pPr algn="r"/>
            <a:r>
              <a:rPr lang="fr-FR" sz="1600" dirty="0" smtClean="0">
                <a:latin typeface="Arial Narrow"/>
                <a:cs typeface="Arial Narrow"/>
              </a:rPr>
              <a:t>Directrice du Master 2 droit de la responsabilité médicale</a:t>
            </a:r>
            <a:endParaRPr lang="fr-FR" sz="1600" dirty="0">
              <a:latin typeface="Arial Narrow"/>
              <a:cs typeface="Arial Narrow"/>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Le CM : quelle valeur juridique? </a:t>
            </a:r>
            <a:endParaRPr lang="fr-FR" sz="4000" dirty="0">
              <a:latin typeface="Arial Narrow"/>
              <a:cs typeface="Arial Narrow"/>
            </a:endParaRPr>
          </a:p>
        </p:txBody>
      </p:sp>
      <p:sp>
        <p:nvSpPr>
          <p:cNvPr id="3" name="Espace réservé du contenu 2"/>
          <p:cNvSpPr>
            <a:spLocks noGrp="1"/>
          </p:cNvSpPr>
          <p:nvPr>
            <p:ph idx="1"/>
          </p:nvPr>
        </p:nvSpPr>
        <p:spPr>
          <a:xfrm>
            <a:off x="300008" y="1882587"/>
            <a:ext cx="8440231" cy="4517879"/>
          </a:xfrm>
        </p:spPr>
        <p:txBody>
          <a:bodyPr>
            <a:normAutofit/>
          </a:bodyPr>
          <a:lstStyle/>
          <a:p>
            <a:pPr algn="just"/>
            <a:r>
              <a:rPr lang="fr-FR" dirty="0" smtClean="0">
                <a:solidFill>
                  <a:schemeClr val="bg1"/>
                </a:solidFill>
                <a:latin typeface="Arial Narrow"/>
                <a:cs typeface="Arial Narrow"/>
              </a:rPr>
              <a:t>Valeur probatoire certaine mais non absolue.</a:t>
            </a:r>
          </a:p>
          <a:p>
            <a:pPr algn="just">
              <a:buNone/>
            </a:pPr>
            <a:endParaRPr lang="fr-FR" dirty="0" smtClean="0">
              <a:latin typeface="Arial Narrow"/>
              <a:cs typeface="Arial Narrow"/>
            </a:endParaRPr>
          </a:p>
          <a:p>
            <a:pPr lvl="1" algn="just"/>
            <a:r>
              <a:rPr lang="fr-FR" dirty="0" smtClean="0">
                <a:latin typeface="Arial Narrow"/>
                <a:cs typeface="Arial Narrow"/>
              </a:rPr>
              <a:t>Exige que le médecin auteur du certificat ait préalablement et </a:t>
            </a:r>
            <a:r>
              <a:rPr lang="fr-FR" b="1" dirty="0" smtClean="0">
                <a:latin typeface="Arial Narrow"/>
                <a:cs typeface="Arial Narrow"/>
              </a:rPr>
              <a:t>personnellement </a:t>
            </a:r>
            <a:r>
              <a:rPr lang="fr-FR" dirty="0" smtClean="0">
                <a:latin typeface="Arial Narrow"/>
                <a:cs typeface="Arial Narrow"/>
              </a:rPr>
              <a:t>examiné attentivement la personne concernée par le certificat qu'il a établi.</a:t>
            </a:r>
          </a:p>
          <a:p>
            <a:pPr lvl="1" algn="just"/>
            <a:r>
              <a:rPr lang="fr-FR" dirty="0" smtClean="0">
                <a:latin typeface="Arial Narrow"/>
                <a:cs typeface="Arial Narrow"/>
              </a:rPr>
              <a:t>Il convient dans chaque cas d'</a:t>
            </a:r>
            <a:r>
              <a:rPr lang="fr-FR" dirty="0" err="1" smtClean="0">
                <a:latin typeface="Arial Narrow"/>
                <a:cs typeface="Arial Narrow"/>
              </a:rPr>
              <a:t>apprécier</a:t>
            </a:r>
            <a:r>
              <a:rPr lang="fr-FR" dirty="0" smtClean="0">
                <a:latin typeface="Arial Narrow"/>
                <a:cs typeface="Arial Narrow"/>
              </a:rPr>
              <a:t> l'</a:t>
            </a:r>
            <a:r>
              <a:rPr lang="fr-FR" dirty="0" err="1" smtClean="0">
                <a:latin typeface="Arial Narrow"/>
                <a:cs typeface="Arial Narrow"/>
              </a:rPr>
              <a:t>opportunité</a:t>
            </a:r>
            <a:r>
              <a:rPr lang="fr-FR" dirty="0" smtClean="0">
                <a:latin typeface="Arial Narrow"/>
                <a:cs typeface="Arial Narrow"/>
              </a:rPr>
              <a:t> de sa rédaction et sa justification en respectant la notion de prudence et de circonspection dans les termes utilisés en sachant « </a:t>
            </a:r>
            <a:r>
              <a:rPr lang="fr-FR" b="1" dirty="0" smtClean="0">
                <a:solidFill>
                  <a:srgbClr val="C61B1B"/>
                </a:solidFill>
                <a:latin typeface="Arial Narrow"/>
                <a:cs typeface="Arial Narrow"/>
              </a:rPr>
              <a:t>refuser aux solliciteurs les demandes abusives qui desservent autant le bénéficiaire que le rédacteur</a:t>
            </a:r>
            <a:r>
              <a:rPr lang="fr-FR" b="1" dirty="0" smtClean="0">
                <a:latin typeface="Arial Narrow"/>
                <a:cs typeface="Arial Narrow"/>
              </a:rPr>
              <a:t>» </a:t>
            </a:r>
            <a:endParaRPr lang="fr-FR" dirty="0" smtClean="0">
              <a:latin typeface="Arial Narrow"/>
              <a:cs typeface="Arial Narrow"/>
            </a:endParaRP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Le CM : quelle valeur juridique? </a:t>
            </a:r>
            <a:endParaRPr lang="fr-FR" dirty="0"/>
          </a:p>
        </p:txBody>
      </p:sp>
      <p:sp>
        <p:nvSpPr>
          <p:cNvPr id="3" name="Espace réservé du contenu 2"/>
          <p:cNvSpPr>
            <a:spLocks noGrp="1"/>
          </p:cNvSpPr>
          <p:nvPr>
            <p:ph idx="1"/>
          </p:nvPr>
        </p:nvSpPr>
        <p:spPr/>
        <p:txBody>
          <a:bodyPr/>
          <a:lstStyle/>
          <a:p>
            <a:pPr algn="just"/>
            <a:r>
              <a:rPr lang="fr-FR" dirty="0" smtClean="0">
                <a:latin typeface="Arial Narrow"/>
                <a:cs typeface="Arial Narrow"/>
              </a:rPr>
              <a:t>Le certificat médical doit : </a:t>
            </a:r>
          </a:p>
          <a:p>
            <a:pPr algn="just">
              <a:buNone/>
            </a:pPr>
            <a:endParaRPr lang="fr-FR" dirty="0" smtClean="0">
              <a:latin typeface="Arial Narrow"/>
              <a:cs typeface="Arial Narrow"/>
            </a:endParaRPr>
          </a:p>
          <a:p>
            <a:pPr lvl="1" algn="just"/>
            <a:r>
              <a:rPr lang="fr-FR" dirty="0" smtClean="0">
                <a:latin typeface="Arial Narrow"/>
                <a:cs typeface="Arial Narrow"/>
              </a:rPr>
              <a:t>être rédigé par un médecin, </a:t>
            </a:r>
          </a:p>
          <a:p>
            <a:pPr lvl="1" algn="just"/>
            <a:r>
              <a:rPr lang="fr-FR" dirty="0" smtClean="0">
                <a:latin typeface="Arial Narrow"/>
                <a:cs typeface="Arial Narrow"/>
              </a:rPr>
              <a:t>sous forme d'un écrit sur papier libre</a:t>
            </a:r>
          </a:p>
          <a:p>
            <a:pPr lvl="1" algn="just"/>
            <a:r>
              <a:rPr lang="fr-FR" dirty="0" smtClean="0">
                <a:latin typeface="Arial Narrow"/>
                <a:cs typeface="Arial Narrow"/>
              </a:rPr>
              <a:t>comportant ses qualités, son adresse, sa signature manuscrite, la date en lettres, du jour où il a été établi, ni antidatée ni postdatée, </a:t>
            </a:r>
          </a:p>
          <a:p>
            <a:pPr lvl="1" algn="just"/>
            <a:r>
              <a:rPr lang="fr-FR" dirty="0" smtClean="0">
                <a:latin typeface="Arial Narrow"/>
                <a:cs typeface="Arial Narrow"/>
              </a:rPr>
              <a:t>l'</a:t>
            </a:r>
            <a:r>
              <a:rPr lang="fr-FR" dirty="0" err="1" smtClean="0">
                <a:latin typeface="Arial Narrow"/>
                <a:cs typeface="Arial Narrow"/>
              </a:rPr>
              <a:t>identité</a:t>
            </a:r>
            <a:r>
              <a:rPr lang="fr-FR" dirty="0" smtClean="0">
                <a:latin typeface="Arial Narrow"/>
                <a:cs typeface="Arial Narrow"/>
              </a:rPr>
              <a:t> du demandeur, lequel « a déclaré se nommer.... »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Le CM : quelle valeur juridique? </a:t>
            </a:r>
            <a:endParaRPr lang="fr-FR" dirty="0"/>
          </a:p>
        </p:txBody>
      </p:sp>
      <p:sp>
        <p:nvSpPr>
          <p:cNvPr id="3" name="Espace réservé du contenu 2"/>
          <p:cNvSpPr>
            <a:spLocks noGrp="1"/>
          </p:cNvSpPr>
          <p:nvPr>
            <p:ph idx="1"/>
          </p:nvPr>
        </p:nvSpPr>
        <p:spPr/>
        <p:txBody>
          <a:bodyPr>
            <a:normAutofit/>
          </a:bodyPr>
          <a:lstStyle/>
          <a:p>
            <a:pPr algn="just"/>
            <a:r>
              <a:rPr lang="fr-FR" dirty="0" smtClean="0">
                <a:solidFill>
                  <a:srgbClr val="8D35D1"/>
                </a:solidFill>
                <a:latin typeface="Arial Narrow"/>
                <a:cs typeface="Arial Narrow"/>
              </a:rPr>
              <a:t>Le certificat médical = acte ayant pour objet essentiel de «constater» </a:t>
            </a:r>
          </a:p>
          <a:p>
            <a:pPr lvl="1" algn="just"/>
            <a:r>
              <a:rPr lang="fr-FR" dirty="0" smtClean="0">
                <a:latin typeface="Arial Narrow"/>
                <a:cs typeface="Arial Narrow"/>
              </a:rPr>
              <a:t>un témoignage au sens du droit. car il  contient la relation des faits auxquels </a:t>
            </a:r>
            <a:r>
              <a:rPr lang="fr-FR" u="sng" dirty="0" smtClean="0">
                <a:latin typeface="Arial Narrow"/>
                <a:cs typeface="Arial Narrow"/>
              </a:rPr>
              <a:t>son auteur a assisté </a:t>
            </a:r>
            <a:r>
              <a:rPr lang="fr-FR" dirty="0" smtClean="0">
                <a:latin typeface="Arial Narrow"/>
                <a:cs typeface="Arial Narrow"/>
              </a:rPr>
              <a:t>ou qu'il a </a:t>
            </a:r>
            <a:r>
              <a:rPr lang="fr-FR" u="sng" dirty="0" smtClean="0">
                <a:latin typeface="Arial Narrow"/>
                <a:cs typeface="Arial Narrow"/>
              </a:rPr>
              <a:t>personnellement constatés  </a:t>
            </a:r>
            <a:r>
              <a:rPr lang="fr-FR" dirty="0" smtClean="0">
                <a:latin typeface="Arial Narrow"/>
                <a:cs typeface="Arial Narrow"/>
              </a:rPr>
              <a:t>: </a:t>
            </a:r>
          </a:p>
          <a:p>
            <a:pPr lvl="1" algn="just"/>
            <a:r>
              <a:rPr lang="fr-FR" dirty="0" smtClean="0">
                <a:latin typeface="Arial Narrow"/>
                <a:cs typeface="Arial Narrow"/>
              </a:rPr>
              <a:t>Attention : pas n'importe quel fait mais </a:t>
            </a:r>
            <a:r>
              <a:rPr lang="fr-FR" dirty="0" smtClean="0">
                <a:solidFill>
                  <a:srgbClr val="8D35D1"/>
                </a:solidFill>
                <a:latin typeface="Arial Narrow"/>
                <a:cs typeface="Arial Narrow"/>
              </a:rPr>
              <a:t>un fait médical</a:t>
            </a:r>
            <a:r>
              <a:rPr lang="fr-FR" dirty="0" smtClean="0">
                <a:latin typeface="Arial Narrow"/>
                <a:cs typeface="Arial Narrow"/>
              </a:rPr>
              <a:t>, directement ou indirectement en relation avec l’état de santé d'un patient au cours d'une consultation médicale</a:t>
            </a:r>
          </a:p>
          <a:p>
            <a:pPr algn="just"/>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Le CM : quelle valeur juridique? </a:t>
            </a:r>
            <a:endParaRPr lang="fr-FR" dirty="0"/>
          </a:p>
        </p:txBody>
      </p:sp>
      <p:sp>
        <p:nvSpPr>
          <p:cNvPr id="3" name="Espace réservé du contenu 2"/>
          <p:cNvSpPr>
            <a:spLocks noGrp="1"/>
          </p:cNvSpPr>
          <p:nvPr>
            <p:ph idx="1"/>
          </p:nvPr>
        </p:nvSpPr>
        <p:spPr>
          <a:xfrm>
            <a:off x="340010" y="1882588"/>
            <a:ext cx="8560234" cy="4587884"/>
          </a:xfrm>
        </p:spPr>
        <p:txBody>
          <a:bodyPr>
            <a:normAutofit lnSpcReduction="10000"/>
          </a:bodyPr>
          <a:lstStyle/>
          <a:p>
            <a:pPr algn="just"/>
            <a:r>
              <a:rPr lang="fr-FR" dirty="0" smtClean="0">
                <a:latin typeface="Arial Narrow"/>
                <a:cs typeface="Arial Narrow"/>
              </a:rPr>
              <a:t>Ex: Lorsque </a:t>
            </a:r>
            <a:r>
              <a:rPr lang="fr-FR" b="1" dirty="0" smtClean="0">
                <a:latin typeface="Arial Narrow"/>
                <a:cs typeface="Arial Narrow"/>
              </a:rPr>
              <a:t>l</a:t>
            </a:r>
            <a:r>
              <a:rPr lang="fr-FR" dirty="0" smtClean="0">
                <a:latin typeface="Arial Narrow"/>
                <a:cs typeface="Arial Narrow"/>
              </a:rPr>
              <a:t>e destinataire du certificat a un lien de </a:t>
            </a:r>
            <a:r>
              <a:rPr lang="fr-FR" dirty="0" err="1" smtClean="0">
                <a:latin typeface="Arial Narrow"/>
                <a:cs typeface="Arial Narrow"/>
              </a:rPr>
              <a:t>parenté</a:t>
            </a:r>
            <a:r>
              <a:rPr lang="fr-FR" dirty="0" smtClean="0">
                <a:latin typeface="Arial Narrow"/>
                <a:cs typeface="Arial Narrow"/>
              </a:rPr>
              <a:t> proche du </a:t>
            </a:r>
            <a:r>
              <a:rPr lang="fr-FR" dirty="0" err="1" smtClean="0">
                <a:latin typeface="Arial Narrow"/>
                <a:cs typeface="Arial Narrow"/>
              </a:rPr>
              <a:t>médecin</a:t>
            </a:r>
            <a:r>
              <a:rPr lang="fr-FR" dirty="0" smtClean="0">
                <a:latin typeface="Arial Narrow"/>
                <a:cs typeface="Arial Narrow"/>
              </a:rPr>
              <a:t> ou qu'il s'agit d'un </a:t>
            </a:r>
            <a:r>
              <a:rPr lang="fr-FR" dirty="0" err="1" smtClean="0">
                <a:latin typeface="Arial Narrow"/>
                <a:cs typeface="Arial Narrow"/>
              </a:rPr>
              <a:t>préposé</a:t>
            </a:r>
            <a:r>
              <a:rPr lang="fr-FR" dirty="0" smtClean="0">
                <a:latin typeface="Arial Narrow"/>
                <a:cs typeface="Arial Narrow"/>
              </a:rPr>
              <a:t>, il n'est pas correct dans ces conditions que le </a:t>
            </a:r>
            <a:r>
              <a:rPr lang="fr-FR" dirty="0" err="1" smtClean="0">
                <a:latin typeface="Arial Narrow"/>
                <a:cs typeface="Arial Narrow"/>
              </a:rPr>
              <a:t>médecin</a:t>
            </a:r>
            <a:r>
              <a:rPr lang="fr-FR" dirty="0" smtClean="0">
                <a:latin typeface="Arial Narrow"/>
                <a:cs typeface="Arial Narrow"/>
              </a:rPr>
              <a:t> accepte de certifier : manque d'</a:t>
            </a:r>
            <a:r>
              <a:rPr lang="fr-FR" dirty="0" err="1" smtClean="0">
                <a:latin typeface="Arial Narrow"/>
                <a:cs typeface="Arial Narrow"/>
              </a:rPr>
              <a:t>objectivité</a:t>
            </a:r>
            <a:r>
              <a:rPr lang="fr-FR" dirty="0" smtClean="0">
                <a:latin typeface="Arial Narrow"/>
                <a:cs typeface="Arial Narrow"/>
              </a:rPr>
              <a:t>, </a:t>
            </a:r>
            <a:r>
              <a:rPr lang="fr-FR" dirty="0" err="1" smtClean="0">
                <a:latin typeface="Arial Narrow"/>
                <a:cs typeface="Arial Narrow"/>
              </a:rPr>
              <a:t>intérêt</a:t>
            </a:r>
            <a:r>
              <a:rPr lang="fr-FR" dirty="0" smtClean="0">
                <a:latin typeface="Arial Narrow"/>
                <a:cs typeface="Arial Narrow"/>
              </a:rPr>
              <a:t> personnel, laissant supposer qu'il puisse s'agir d'un certificat de complaisance. </a:t>
            </a:r>
          </a:p>
          <a:p>
            <a:pPr algn="just"/>
            <a:r>
              <a:rPr lang="fr-FR" dirty="0" smtClean="0">
                <a:latin typeface="Arial Narrow"/>
                <a:cs typeface="Arial Narrow"/>
              </a:rPr>
              <a:t>Ex : Il en est de </a:t>
            </a:r>
            <a:r>
              <a:rPr lang="fr-FR" dirty="0" err="1" smtClean="0">
                <a:latin typeface="Arial Narrow"/>
                <a:cs typeface="Arial Narrow"/>
              </a:rPr>
              <a:t>même</a:t>
            </a:r>
            <a:r>
              <a:rPr lang="fr-FR" dirty="0" smtClean="0">
                <a:latin typeface="Arial Narrow"/>
                <a:cs typeface="Arial Narrow"/>
              </a:rPr>
              <a:t> lorsque le </a:t>
            </a:r>
            <a:r>
              <a:rPr lang="fr-FR" dirty="0" err="1" smtClean="0">
                <a:latin typeface="Arial Narrow"/>
                <a:cs typeface="Arial Narrow"/>
              </a:rPr>
              <a:t>médecin</a:t>
            </a:r>
            <a:r>
              <a:rPr lang="fr-FR" dirty="0" smtClean="0">
                <a:latin typeface="Arial Narrow"/>
                <a:cs typeface="Arial Narrow"/>
              </a:rPr>
              <a:t> est </a:t>
            </a:r>
            <a:r>
              <a:rPr lang="fr-FR" dirty="0" err="1" smtClean="0">
                <a:latin typeface="Arial Narrow"/>
                <a:cs typeface="Arial Narrow"/>
              </a:rPr>
              <a:t>sollicité</a:t>
            </a:r>
            <a:r>
              <a:rPr lang="fr-FR" dirty="0" smtClean="0">
                <a:latin typeface="Arial Narrow"/>
                <a:cs typeface="Arial Narrow"/>
              </a:rPr>
              <a:t> pour </a:t>
            </a:r>
            <a:r>
              <a:rPr lang="fr-FR" b="1" dirty="0" smtClean="0">
                <a:latin typeface="Arial Narrow"/>
                <a:cs typeface="Arial Narrow"/>
              </a:rPr>
              <a:t>cautionner par certificat la </a:t>
            </a:r>
            <a:r>
              <a:rPr lang="fr-FR" b="1" dirty="0" err="1" smtClean="0">
                <a:latin typeface="Arial Narrow"/>
                <a:cs typeface="Arial Narrow"/>
              </a:rPr>
              <a:t>réalité</a:t>
            </a:r>
            <a:r>
              <a:rPr lang="fr-FR" b="1" dirty="0" smtClean="0">
                <a:latin typeface="Arial Narrow"/>
                <a:cs typeface="Arial Narrow"/>
              </a:rPr>
              <a:t> </a:t>
            </a:r>
            <a:r>
              <a:rPr lang="fr-FR" dirty="0" smtClean="0">
                <a:latin typeface="Arial Narrow"/>
                <a:cs typeface="Arial Narrow"/>
              </a:rPr>
              <a:t>d'une plainte dont il est impossible d'en </a:t>
            </a:r>
            <a:r>
              <a:rPr lang="fr-FR" dirty="0" err="1" smtClean="0">
                <a:latin typeface="Arial Narrow"/>
                <a:cs typeface="Arial Narrow"/>
              </a:rPr>
              <a:t>décrypter</a:t>
            </a:r>
            <a:r>
              <a:rPr lang="fr-FR" dirty="0" smtClean="0">
                <a:latin typeface="Arial Narrow"/>
                <a:cs typeface="Arial Narrow"/>
              </a:rPr>
              <a:t> l'origine ou le fondement psychologique : c'est le cas d'une «certification </a:t>
            </a:r>
            <a:r>
              <a:rPr lang="fr-FR" dirty="0" err="1" smtClean="0">
                <a:latin typeface="Arial Narrow"/>
                <a:cs typeface="Arial Narrow"/>
              </a:rPr>
              <a:t>médicale</a:t>
            </a:r>
            <a:r>
              <a:rPr lang="fr-FR" dirty="0" smtClean="0">
                <a:latin typeface="Arial Narrow"/>
                <a:cs typeface="Arial Narrow"/>
              </a:rPr>
              <a:t>» </a:t>
            </a:r>
            <a:r>
              <a:rPr lang="fr-FR" dirty="0" err="1" smtClean="0">
                <a:latin typeface="Arial Narrow"/>
                <a:cs typeface="Arial Narrow"/>
              </a:rPr>
              <a:t>rapportée</a:t>
            </a:r>
            <a:r>
              <a:rPr lang="fr-FR" dirty="0" smtClean="0">
                <a:latin typeface="Arial Narrow"/>
                <a:cs typeface="Arial Narrow"/>
              </a:rPr>
              <a:t> </a:t>
            </a:r>
            <a:r>
              <a:rPr lang="fr-FR" dirty="0" err="1" smtClean="0">
                <a:latin typeface="Arial Narrow"/>
                <a:cs typeface="Arial Narrow"/>
              </a:rPr>
              <a:t>à</a:t>
            </a:r>
            <a:r>
              <a:rPr lang="fr-FR" dirty="0" smtClean="0">
                <a:latin typeface="Arial Narrow"/>
                <a:cs typeface="Arial Narrow"/>
              </a:rPr>
              <a:t> la notion d'un harcèlement moral ou sexuel, au travail, dans la famille.., ou de tout autre conflit sans rapport avec l’exercice professionnel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Narrow"/>
                <a:cs typeface="Arial Narrow"/>
              </a:rPr>
              <a:t>Contenu du CM</a:t>
            </a:r>
            <a:endParaRPr lang="fr-FR" dirty="0">
              <a:latin typeface="Arial Narrow"/>
              <a:cs typeface="Arial Narrow"/>
            </a:endParaRPr>
          </a:p>
        </p:txBody>
      </p:sp>
      <p:sp>
        <p:nvSpPr>
          <p:cNvPr id="3" name="Espace réservé du contenu 2"/>
          <p:cNvSpPr>
            <a:spLocks noGrp="1"/>
          </p:cNvSpPr>
          <p:nvPr>
            <p:ph idx="1"/>
          </p:nvPr>
        </p:nvSpPr>
        <p:spPr>
          <a:xfrm>
            <a:off x="200005" y="1882587"/>
            <a:ext cx="8720239" cy="4767897"/>
          </a:xfrm>
        </p:spPr>
        <p:txBody>
          <a:bodyPr>
            <a:normAutofit/>
          </a:bodyPr>
          <a:lstStyle/>
          <a:p>
            <a:pPr algn="just"/>
            <a:r>
              <a:rPr lang="fr-FR" dirty="0" smtClean="0">
                <a:latin typeface="Arial Narrow"/>
                <a:cs typeface="Arial Narrow"/>
              </a:rPr>
              <a:t>Acte médical, le certificat doit </a:t>
            </a:r>
            <a:r>
              <a:rPr lang="fr-FR" dirty="0" err="1" smtClean="0">
                <a:latin typeface="Arial Narrow"/>
                <a:cs typeface="Arial Narrow"/>
              </a:rPr>
              <a:t>être</a:t>
            </a:r>
            <a:r>
              <a:rPr lang="fr-FR" dirty="0" smtClean="0">
                <a:latin typeface="Arial Narrow"/>
                <a:cs typeface="Arial Narrow"/>
              </a:rPr>
              <a:t> </a:t>
            </a:r>
            <a:r>
              <a:rPr lang="fr-FR" dirty="0" err="1" smtClean="0">
                <a:latin typeface="Arial Narrow"/>
                <a:cs typeface="Arial Narrow"/>
              </a:rPr>
              <a:t>mûrement</a:t>
            </a:r>
            <a:r>
              <a:rPr lang="fr-FR" dirty="0" smtClean="0">
                <a:latin typeface="Arial Narrow"/>
                <a:cs typeface="Arial Narrow"/>
              </a:rPr>
              <a:t> </a:t>
            </a:r>
            <a:r>
              <a:rPr lang="fr-FR" dirty="0" err="1" smtClean="0">
                <a:latin typeface="Arial Narrow"/>
                <a:cs typeface="Arial Narrow"/>
              </a:rPr>
              <a:t>réfléchi</a:t>
            </a:r>
            <a:r>
              <a:rPr lang="fr-FR" dirty="0" smtClean="0">
                <a:latin typeface="Arial Narrow"/>
                <a:cs typeface="Arial Narrow"/>
              </a:rPr>
              <a:t> et ne jamais </a:t>
            </a:r>
            <a:r>
              <a:rPr lang="fr-FR" dirty="0" err="1" smtClean="0">
                <a:latin typeface="Arial Narrow"/>
                <a:cs typeface="Arial Narrow"/>
              </a:rPr>
              <a:t>être</a:t>
            </a:r>
            <a:r>
              <a:rPr lang="fr-FR" dirty="0" smtClean="0">
                <a:latin typeface="Arial Narrow"/>
                <a:cs typeface="Arial Narrow"/>
              </a:rPr>
              <a:t> </a:t>
            </a:r>
            <a:r>
              <a:rPr lang="fr-FR" dirty="0" err="1" smtClean="0">
                <a:latin typeface="Arial Narrow"/>
                <a:cs typeface="Arial Narrow"/>
              </a:rPr>
              <a:t>rédigé</a:t>
            </a:r>
            <a:r>
              <a:rPr lang="fr-FR" dirty="0" smtClean="0">
                <a:latin typeface="Arial Narrow"/>
                <a:cs typeface="Arial Narrow"/>
              </a:rPr>
              <a:t> </a:t>
            </a:r>
            <a:r>
              <a:rPr lang="fr-FR" dirty="0" err="1" smtClean="0">
                <a:latin typeface="Arial Narrow"/>
                <a:cs typeface="Arial Narrow"/>
              </a:rPr>
              <a:t>à</a:t>
            </a:r>
            <a:r>
              <a:rPr lang="fr-FR" dirty="0" smtClean="0">
                <a:latin typeface="Arial Narrow"/>
                <a:cs typeface="Arial Narrow"/>
              </a:rPr>
              <a:t> la </a:t>
            </a:r>
            <a:r>
              <a:rPr lang="fr-FR" dirty="0" err="1" smtClean="0">
                <a:latin typeface="Arial Narrow"/>
                <a:cs typeface="Arial Narrow"/>
              </a:rPr>
              <a:t>hâte</a:t>
            </a:r>
            <a:r>
              <a:rPr lang="fr-FR" dirty="0" smtClean="0">
                <a:latin typeface="Arial Narrow"/>
                <a:cs typeface="Arial Narrow"/>
              </a:rPr>
              <a:t>. </a:t>
            </a:r>
          </a:p>
          <a:p>
            <a:pPr algn="just"/>
            <a:r>
              <a:rPr lang="fr-FR" dirty="0" smtClean="0">
                <a:latin typeface="Arial Narrow"/>
                <a:cs typeface="Arial Narrow"/>
              </a:rPr>
              <a:t>Seuls les faits </a:t>
            </a:r>
            <a:r>
              <a:rPr lang="fr-FR" dirty="0" err="1" smtClean="0">
                <a:latin typeface="Arial Narrow"/>
                <a:cs typeface="Arial Narrow"/>
              </a:rPr>
              <a:t>précis</a:t>
            </a:r>
            <a:r>
              <a:rPr lang="fr-FR" dirty="0" smtClean="0">
                <a:latin typeface="Arial Narrow"/>
                <a:cs typeface="Arial Narrow"/>
              </a:rPr>
              <a:t> </a:t>
            </a:r>
            <a:r>
              <a:rPr lang="fr-FR" dirty="0" err="1" smtClean="0">
                <a:latin typeface="Arial Narrow"/>
                <a:cs typeface="Arial Narrow"/>
              </a:rPr>
              <a:t>constatés</a:t>
            </a:r>
            <a:r>
              <a:rPr lang="fr-FR" dirty="0" smtClean="0">
                <a:latin typeface="Arial Narrow"/>
                <a:cs typeface="Arial Narrow"/>
              </a:rPr>
              <a:t> par le </a:t>
            </a:r>
            <a:r>
              <a:rPr lang="fr-FR" dirty="0" err="1" smtClean="0">
                <a:latin typeface="Arial Narrow"/>
                <a:cs typeface="Arial Narrow"/>
              </a:rPr>
              <a:t>médecin</a:t>
            </a:r>
            <a:r>
              <a:rPr lang="fr-FR" dirty="0" smtClean="0">
                <a:latin typeface="Arial Narrow"/>
                <a:cs typeface="Arial Narrow"/>
              </a:rPr>
              <a:t> </a:t>
            </a:r>
            <a:r>
              <a:rPr lang="fr-FR" dirty="0" err="1" smtClean="0">
                <a:latin typeface="Arial Narrow"/>
                <a:cs typeface="Arial Narrow"/>
              </a:rPr>
              <a:t>après</a:t>
            </a:r>
            <a:r>
              <a:rPr lang="fr-FR" dirty="0" smtClean="0">
                <a:latin typeface="Arial Narrow"/>
                <a:cs typeface="Arial Narrow"/>
              </a:rPr>
              <a:t> consultation peuvent </a:t>
            </a:r>
            <a:r>
              <a:rPr lang="fr-FR" dirty="0" err="1" smtClean="0">
                <a:latin typeface="Arial Narrow"/>
                <a:cs typeface="Arial Narrow"/>
              </a:rPr>
              <a:t>être</a:t>
            </a:r>
            <a:r>
              <a:rPr lang="fr-FR" dirty="0" smtClean="0">
                <a:latin typeface="Arial Narrow"/>
                <a:cs typeface="Arial Narrow"/>
              </a:rPr>
              <a:t> </a:t>
            </a:r>
            <a:r>
              <a:rPr lang="fr-FR" dirty="0" err="1" smtClean="0">
                <a:latin typeface="Arial Narrow"/>
                <a:cs typeface="Arial Narrow"/>
              </a:rPr>
              <a:t>rapportés</a:t>
            </a:r>
            <a:r>
              <a:rPr lang="fr-FR" dirty="0" smtClean="0">
                <a:latin typeface="Arial Narrow"/>
                <a:cs typeface="Arial Narrow"/>
              </a:rPr>
              <a:t> en </a:t>
            </a:r>
            <a:r>
              <a:rPr lang="fr-FR" dirty="0" err="1" smtClean="0">
                <a:latin typeface="Arial Narrow"/>
                <a:cs typeface="Arial Narrow"/>
              </a:rPr>
              <a:t>précisant</a:t>
            </a:r>
            <a:r>
              <a:rPr lang="fr-FR" dirty="0" smtClean="0">
                <a:latin typeface="Arial Narrow"/>
                <a:cs typeface="Arial Narrow"/>
              </a:rPr>
              <a:t> « ce jour » : </a:t>
            </a:r>
          </a:p>
          <a:p>
            <a:pPr lvl="1" algn="just"/>
            <a:r>
              <a:rPr lang="fr-FR" dirty="0" smtClean="0">
                <a:latin typeface="Arial Narrow"/>
                <a:cs typeface="Arial Narrow"/>
              </a:rPr>
              <a:t>description des </a:t>
            </a:r>
            <a:r>
              <a:rPr lang="fr-FR" dirty="0" err="1" smtClean="0">
                <a:latin typeface="Arial Narrow"/>
                <a:cs typeface="Arial Narrow"/>
              </a:rPr>
              <a:t>lésions</a:t>
            </a:r>
            <a:r>
              <a:rPr lang="fr-FR" dirty="0" smtClean="0">
                <a:latin typeface="Arial Narrow"/>
                <a:cs typeface="Arial Narrow"/>
              </a:rPr>
              <a:t> </a:t>
            </a:r>
            <a:r>
              <a:rPr lang="fr-FR" dirty="0" err="1" smtClean="0">
                <a:latin typeface="Arial Narrow"/>
                <a:cs typeface="Arial Narrow"/>
              </a:rPr>
              <a:t>constatées</a:t>
            </a:r>
            <a:r>
              <a:rPr lang="fr-FR" dirty="0" smtClean="0">
                <a:latin typeface="Arial Narrow"/>
                <a:cs typeface="Arial Narrow"/>
              </a:rPr>
              <a:t> avec leurs topographies aussi </a:t>
            </a:r>
            <a:r>
              <a:rPr lang="fr-FR" dirty="0" err="1" smtClean="0">
                <a:latin typeface="Arial Narrow"/>
                <a:cs typeface="Arial Narrow"/>
              </a:rPr>
              <a:t>précises</a:t>
            </a:r>
            <a:r>
              <a:rPr lang="fr-FR" dirty="0" smtClean="0">
                <a:latin typeface="Arial Narrow"/>
                <a:cs typeface="Arial Narrow"/>
              </a:rPr>
              <a:t> que possible, </a:t>
            </a:r>
          </a:p>
          <a:p>
            <a:pPr lvl="1" algn="just"/>
            <a:r>
              <a:rPr lang="fr-FR" dirty="0" err="1" smtClean="0">
                <a:latin typeface="Arial Narrow"/>
                <a:cs typeface="Arial Narrow"/>
              </a:rPr>
              <a:t>éventuellement</a:t>
            </a:r>
            <a:r>
              <a:rPr lang="fr-FR" dirty="0" smtClean="0">
                <a:latin typeface="Arial Narrow"/>
                <a:cs typeface="Arial Narrow"/>
              </a:rPr>
              <a:t> </a:t>
            </a:r>
            <a:r>
              <a:rPr lang="fr-FR" dirty="0" err="1" smtClean="0">
                <a:latin typeface="Arial Narrow"/>
                <a:cs typeface="Arial Narrow"/>
              </a:rPr>
              <a:t>complétées</a:t>
            </a:r>
            <a:r>
              <a:rPr lang="fr-FR" dirty="0" smtClean="0">
                <a:latin typeface="Arial Narrow"/>
                <a:cs typeface="Arial Narrow"/>
              </a:rPr>
              <a:t> d’ un </a:t>
            </a:r>
            <a:r>
              <a:rPr lang="fr-FR" dirty="0" err="1" smtClean="0">
                <a:latin typeface="Arial Narrow"/>
                <a:cs typeface="Arial Narrow"/>
              </a:rPr>
              <a:t>schéma</a:t>
            </a:r>
            <a:r>
              <a:rPr lang="fr-FR" dirty="0" smtClean="0">
                <a:latin typeface="Arial Narrow"/>
                <a:cs typeface="Arial Narrow"/>
              </a:rPr>
              <a:t>, </a:t>
            </a:r>
          </a:p>
          <a:p>
            <a:pPr lvl="1" algn="just"/>
            <a:r>
              <a:rPr lang="fr-FR" dirty="0" smtClean="0">
                <a:latin typeface="Arial Narrow"/>
                <a:cs typeface="Arial Narrow"/>
              </a:rPr>
              <a:t>les signes cliniques d'accompagnement, </a:t>
            </a:r>
          </a:p>
          <a:p>
            <a:pPr lvl="1" algn="just"/>
            <a:r>
              <a:rPr lang="fr-FR" dirty="0" smtClean="0">
                <a:latin typeface="Arial Narrow"/>
                <a:cs typeface="Arial Narrow"/>
              </a:rPr>
              <a:t>les </a:t>
            </a:r>
            <a:r>
              <a:rPr lang="fr-FR" dirty="0" err="1" smtClean="0">
                <a:latin typeface="Arial Narrow"/>
                <a:cs typeface="Arial Narrow"/>
              </a:rPr>
              <a:t>résultats</a:t>
            </a:r>
            <a:r>
              <a:rPr lang="fr-FR" dirty="0" smtClean="0">
                <a:latin typeface="Arial Narrow"/>
                <a:cs typeface="Arial Narrow"/>
              </a:rPr>
              <a:t> des examens </a:t>
            </a:r>
            <a:r>
              <a:rPr lang="fr-FR" dirty="0" err="1" smtClean="0">
                <a:latin typeface="Arial Narrow"/>
                <a:cs typeface="Arial Narrow"/>
              </a:rPr>
              <a:t>complémentaires</a:t>
            </a:r>
            <a:r>
              <a:rPr lang="fr-FR" dirty="0" smtClean="0">
                <a:latin typeface="Arial Narrow"/>
                <a:cs typeface="Arial Narrow"/>
              </a:rPr>
              <a:t> en </a:t>
            </a:r>
            <a:r>
              <a:rPr lang="fr-FR" dirty="0" err="1" smtClean="0">
                <a:latin typeface="Arial Narrow"/>
                <a:cs typeface="Arial Narrow"/>
              </a:rPr>
              <a:t>précisant</a:t>
            </a:r>
            <a:r>
              <a:rPr lang="fr-FR" dirty="0" smtClean="0">
                <a:latin typeface="Arial Narrow"/>
                <a:cs typeface="Arial Narrow"/>
              </a:rPr>
              <a:t> « </a:t>
            </a:r>
            <a:r>
              <a:rPr lang="fr-FR" i="1" dirty="0" smtClean="0">
                <a:latin typeface="Arial Narrow"/>
                <a:cs typeface="Arial Narrow"/>
              </a:rPr>
              <a:t>d'</a:t>
            </a:r>
            <a:r>
              <a:rPr lang="fr-FR" i="1" dirty="0" err="1" smtClean="0">
                <a:latin typeface="Arial Narrow"/>
                <a:cs typeface="Arial Narrow"/>
              </a:rPr>
              <a:t>après</a:t>
            </a:r>
            <a:r>
              <a:rPr lang="fr-FR" i="1" dirty="0" smtClean="0">
                <a:latin typeface="Arial Narrow"/>
                <a:cs typeface="Arial Narrow"/>
              </a:rPr>
              <a:t> les documents qui m’ont </a:t>
            </a:r>
            <a:r>
              <a:rPr lang="fr-FR" i="1" dirty="0" err="1" smtClean="0">
                <a:latin typeface="Arial Narrow"/>
                <a:cs typeface="Arial Narrow"/>
              </a:rPr>
              <a:t>été</a:t>
            </a:r>
            <a:r>
              <a:rPr lang="fr-FR" i="1" dirty="0" smtClean="0">
                <a:latin typeface="Arial Narrow"/>
                <a:cs typeface="Arial Narrow"/>
              </a:rPr>
              <a:t> </a:t>
            </a:r>
            <a:r>
              <a:rPr lang="fr-FR" i="1" dirty="0" err="1" smtClean="0">
                <a:latin typeface="Arial Narrow"/>
                <a:cs typeface="Arial Narrow"/>
              </a:rPr>
              <a:t>communiqués</a:t>
            </a:r>
            <a:r>
              <a:rPr lang="fr-FR" i="1" dirty="0" smtClean="0">
                <a:latin typeface="Arial Narrow"/>
                <a:cs typeface="Arial Narrow"/>
              </a:rPr>
              <a:t> </a:t>
            </a:r>
            <a:r>
              <a:rPr lang="fr-FR" dirty="0" smtClean="0">
                <a:latin typeface="Arial Narrow"/>
                <a:cs typeface="Arial Narrow"/>
              </a:rPr>
              <a:t>»</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Narrow"/>
                <a:cs typeface="Arial Narrow"/>
              </a:rPr>
              <a:t>Contenu du CM</a:t>
            </a:r>
            <a:endParaRPr lang="fr-FR" dirty="0">
              <a:latin typeface="Arial Narrow"/>
              <a:cs typeface="Arial Narrow"/>
            </a:endParaRPr>
          </a:p>
        </p:txBody>
      </p:sp>
      <p:sp>
        <p:nvSpPr>
          <p:cNvPr id="3" name="Espace réservé du contenu 2"/>
          <p:cNvSpPr>
            <a:spLocks noGrp="1"/>
          </p:cNvSpPr>
          <p:nvPr>
            <p:ph idx="1"/>
          </p:nvPr>
        </p:nvSpPr>
        <p:spPr>
          <a:xfrm>
            <a:off x="200005" y="1882587"/>
            <a:ext cx="8720239" cy="4767897"/>
          </a:xfrm>
        </p:spPr>
        <p:txBody>
          <a:bodyPr>
            <a:normAutofit/>
          </a:bodyPr>
          <a:lstStyle/>
          <a:p>
            <a:pPr algn="just"/>
            <a:endParaRPr lang="fr-FR" dirty="0" smtClean="0">
              <a:latin typeface="Arial Narrow"/>
              <a:cs typeface="Arial Narrow"/>
            </a:endParaRPr>
          </a:p>
          <a:p>
            <a:pPr algn="just"/>
            <a:r>
              <a:rPr lang="fr-FR" dirty="0" smtClean="0">
                <a:latin typeface="Arial Narrow"/>
                <a:cs typeface="Arial Narrow"/>
              </a:rPr>
              <a:t>ATTENTION aux </a:t>
            </a:r>
            <a:r>
              <a:rPr lang="fr-FR" dirty="0" err="1" smtClean="0">
                <a:latin typeface="Arial Narrow"/>
                <a:cs typeface="Arial Narrow"/>
              </a:rPr>
              <a:t>doléances</a:t>
            </a:r>
            <a:r>
              <a:rPr lang="fr-FR" dirty="0" smtClean="0">
                <a:latin typeface="Arial Narrow"/>
                <a:cs typeface="Arial Narrow"/>
              </a:rPr>
              <a:t> et aux </a:t>
            </a:r>
            <a:r>
              <a:rPr lang="fr-FR" dirty="0" err="1" smtClean="0">
                <a:latin typeface="Arial Narrow"/>
                <a:cs typeface="Arial Narrow"/>
              </a:rPr>
              <a:t>interprétations</a:t>
            </a:r>
            <a:r>
              <a:rPr lang="fr-FR" dirty="0" smtClean="0">
                <a:latin typeface="Arial Narrow"/>
                <a:cs typeface="Arial Narrow"/>
              </a:rPr>
              <a:t> qu'il convient de ne pas retenir </a:t>
            </a:r>
            <a:r>
              <a:rPr lang="fr-FR" dirty="0" err="1" smtClean="0">
                <a:latin typeface="Arial Narrow"/>
                <a:cs typeface="Arial Narrow"/>
              </a:rPr>
              <a:t>systématiquement</a:t>
            </a:r>
            <a:r>
              <a:rPr lang="fr-FR" dirty="0" smtClean="0">
                <a:latin typeface="Arial Narrow"/>
                <a:cs typeface="Arial Narrow"/>
              </a:rPr>
              <a:t>, </a:t>
            </a:r>
          </a:p>
          <a:p>
            <a:pPr algn="just"/>
            <a:r>
              <a:rPr lang="fr-FR" dirty="0" smtClean="0">
                <a:latin typeface="Arial Narrow"/>
                <a:cs typeface="Arial Narrow"/>
              </a:rPr>
              <a:t>Attention de ne jamais se laisser dicter les termes d'un certificat, le </a:t>
            </a:r>
            <a:r>
              <a:rPr lang="fr-FR" dirty="0" err="1" smtClean="0">
                <a:latin typeface="Arial Narrow"/>
                <a:cs typeface="Arial Narrow"/>
              </a:rPr>
              <a:t>médecin</a:t>
            </a:r>
            <a:r>
              <a:rPr lang="fr-FR" dirty="0" smtClean="0">
                <a:latin typeface="Arial Narrow"/>
                <a:cs typeface="Arial Narrow"/>
              </a:rPr>
              <a:t> n'</a:t>
            </a:r>
            <a:r>
              <a:rPr lang="fr-FR" dirty="0" err="1" smtClean="0">
                <a:latin typeface="Arial Narrow"/>
                <a:cs typeface="Arial Narrow"/>
              </a:rPr>
              <a:t>étant</a:t>
            </a:r>
            <a:r>
              <a:rPr lang="fr-FR" dirty="0" smtClean="0">
                <a:latin typeface="Arial Narrow"/>
                <a:cs typeface="Arial Narrow"/>
              </a:rPr>
              <a:t> pas « le greffier » du patient. La </a:t>
            </a:r>
            <a:r>
              <a:rPr lang="fr-FR" dirty="0" err="1" smtClean="0">
                <a:latin typeface="Arial Narrow"/>
                <a:cs typeface="Arial Narrow"/>
              </a:rPr>
              <a:t>rédaction</a:t>
            </a:r>
            <a:r>
              <a:rPr lang="fr-FR" dirty="0" smtClean="0">
                <a:latin typeface="Arial Narrow"/>
                <a:cs typeface="Arial Narrow"/>
              </a:rPr>
              <a:t> d'un certificat doit </a:t>
            </a:r>
            <a:r>
              <a:rPr lang="fr-FR" dirty="0" err="1" smtClean="0">
                <a:latin typeface="Arial Narrow"/>
                <a:cs typeface="Arial Narrow"/>
              </a:rPr>
              <a:t>être</a:t>
            </a:r>
            <a:r>
              <a:rPr lang="fr-FR" dirty="0" smtClean="0">
                <a:latin typeface="Arial Narrow"/>
                <a:cs typeface="Arial Narrow"/>
              </a:rPr>
              <a:t> </a:t>
            </a:r>
            <a:r>
              <a:rPr lang="fr-FR" dirty="0" err="1" smtClean="0">
                <a:latin typeface="Arial Narrow"/>
                <a:cs typeface="Arial Narrow"/>
              </a:rPr>
              <a:t>exposée</a:t>
            </a:r>
            <a:r>
              <a:rPr lang="fr-FR" dirty="0" smtClean="0">
                <a:latin typeface="Arial Narrow"/>
                <a:cs typeface="Arial Narrow"/>
              </a:rPr>
              <a:t> avec soin, son </a:t>
            </a:r>
            <a:r>
              <a:rPr lang="fr-FR" dirty="0" err="1" smtClean="0">
                <a:latin typeface="Arial Narrow"/>
                <a:cs typeface="Arial Narrow"/>
              </a:rPr>
              <a:t>libellé</a:t>
            </a:r>
            <a:r>
              <a:rPr lang="fr-FR" dirty="0" smtClean="0">
                <a:latin typeface="Arial Narrow"/>
                <a:cs typeface="Arial Narrow"/>
              </a:rPr>
              <a:t> doit pouvoir </a:t>
            </a:r>
            <a:r>
              <a:rPr lang="fr-FR" dirty="0" err="1" smtClean="0">
                <a:latin typeface="Arial Narrow"/>
                <a:cs typeface="Arial Narrow"/>
              </a:rPr>
              <a:t>être</a:t>
            </a:r>
            <a:r>
              <a:rPr lang="fr-FR" dirty="0" smtClean="0">
                <a:latin typeface="Arial Narrow"/>
                <a:cs typeface="Arial Narrow"/>
              </a:rPr>
              <a:t> justifiable le cas </a:t>
            </a:r>
            <a:r>
              <a:rPr lang="fr-FR" dirty="0" err="1" smtClean="0">
                <a:latin typeface="Arial Narrow"/>
                <a:cs typeface="Arial Narrow"/>
              </a:rPr>
              <a:t>échéant</a:t>
            </a:r>
            <a:r>
              <a:rPr lang="fr-FR" dirty="0" smtClean="0">
                <a:latin typeface="Arial Narrow"/>
                <a:cs typeface="Arial Narrow"/>
              </a:rPr>
              <a:t>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dirty="0" smtClean="0">
                <a:latin typeface="Arial Narrow"/>
                <a:cs typeface="Arial Narrow"/>
              </a:rPr>
              <a:t>A quoi servent les ITT? </a:t>
            </a:r>
            <a:endParaRPr lang="fr-FR" sz="4800" dirty="0">
              <a:latin typeface="Arial Narrow"/>
              <a:cs typeface="Arial Narrow"/>
            </a:endParaRPr>
          </a:p>
        </p:txBody>
      </p:sp>
      <p:sp>
        <p:nvSpPr>
          <p:cNvPr id="3" name="Espace réservé du contenu 2"/>
          <p:cNvSpPr>
            <a:spLocks noGrp="1"/>
          </p:cNvSpPr>
          <p:nvPr>
            <p:ph idx="1"/>
          </p:nvPr>
        </p:nvSpPr>
        <p:spPr/>
        <p:txBody>
          <a:bodyPr/>
          <a:lstStyle/>
          <a:p>
            <a:pPr algn="just"/>
            <a:r>
              <a:rPr lang="fr-FR" dirty="0" smtClean="0">
                <a:latin typeface="Arial Narrow"/>
                <a:cs typeface="Arial Narrow"/>
              </a:rPr>
              <a:t>A permettre aux autorités de qualifier pénalement les faits. (poursuite)</a:t>
            </a:r>
          </a:p>
          <a:p>
            <a:pPr algn="just"/>
            <a:endParaRPr lang="fr-FR" dirty="0" smtClean="0">
              <a:latin typeface="Arial Narrow"/>
              <a:cs typeface="Arial Narrow"/>
            </a:endParaRPr>
          </a:p>
          <a:p>
            <a:pPr algn="just"/>
            <a:r>
              <a:rPr lang="fr-FR" dirty="0" smtClean="0">
                <a:latin typeface="Arial Narrow"/>
                <a:cs typeface="Arial Narrow"/>
              </a:rPr>
              <a:t>On distingue : violences volontaires et violences involontaires</a:t>
            </a:r>
          </a:p>
          <a:p>
            <a:pPr algn="just">
              <a:buNone/>
            </a:pP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CM et violences volontaires </a:t>
            </a:r>
            <a:endParaRPr lang="fr-FR" sz="4000" dirty="0">
              <a:latin typeface="Arial Narrow"/>
              <a:cs typeface="Arial Narrow"/>
            </a:endParaRPr>
          </a:p>
        </p:txBody>
      </p:sp>
      <p:sp>
        <p:nvSpPr>
          <p:cNvPr id="3" name="Espace réservé du contenu 2"/>
          <p:cNvSpPr>
            <a:spLocks noGrp="1"/>
          </p:cNvSpPr>
          <p:nvPr>
            <p:ph idx="1"/>
          </p:nvPr>
        </p:nvSpPr>
        <p:spPr>
          <a:xfrm>
            <a:off x="230006" y="1560114"/>
            <a:ext cx="8680238" cy="4660340"/>
          </a:xfrm>
        </p:spPr>
        <p:txBody>
          <a:bodyPr>
            <a:normAutofit lnSpcReduction="10000"/>
          </a:bodyPr>
          <a:lstStyle/>
          <a:p>
            <a:pPr algn="just"/>
            <a:r>
              <a:rPr lang="fr-FR" dirty="0" smtClean="0">
                <a:latin typeface="Arial Narrow"/>
                <a:cs typeface="Arial Narrow"/>
              </a:rPr>
              <a:t>On distingue les violences n’ayant pas entraîné d’ITT et celles ayant entraîné une ITT inférieure à 8 jours.</a:t>
            </a:r>
          </a:p>
          <a:p>
            <a:pPr algn="just"/>
            <a:r>
              <a:rPr lang="fr-FR" u="sng" dirty="0" smtClean="0">
                <a:latin typeface="Arial Narrow"/>
                <a:cs typeface="Arial Narrow"/>
              </a:rPr>
              <a:t>La sanction </a:t>
            </a:r>
            <a:r>
              <a:rPr lang="fr-FR" b="1" u="sng" dirty="0" smtClean="0">
                <a:latin typeface="Arial Narrow"/>
                <a:cs typeface="Arial Narrow"/>
              </a:rPr>
              <a:t>des premières</a:t>
            </a:r>
            <a:r>
              <a:rPr lang="fr-FR" u="sng" dirty="0" smtClean="0">
                <a:latin typeface="Arial Narrow"/>
                <a:cs typeface="Arial Narrow"/>
              </a:rPr>
              <a:t> est prévue à l’article R624-1 du CP</a:t>
            </a:r>
            <a:r>
              <a:rPr lang="fr-FR" dirty="0" smtClean="0">
                <a:latin typeface="Arial Narrow"/>
                <a:cs typeface="Arial Narrow"/>
              </a:rPr>
              <a:t>. Elles constituent des contraventions de 4</a:t>
            </a:r>
            <a:r>
              <a:rPr lang="fr-FR" baseline="30000" dirty="0" smtClean="0">
                <a:latin typeface="Arial Narrow"/>
                <a:cs typeface="Arial Narrow"/>
              </a:rPr>
              <a:t>e</a:t>
            </a:r>
            <a:r>
              <a:rPr lang="fr-FR" dirty="0" smtClean="0">
                <a:latin typeface="Arial Narrow"/>
                <a:cs typeface="Arial Narrow"/>
              </a:rPr>
              <a:t> classe punissables d’une </a:t>
            </a:r>
            <a:r>
              <a:rPr lang="fr-FR" u="sng" dirty="0" smtClean="0">
                <a:latin typeface="Arial Narrow"/>
                <a:cs typeface="Arial Narrow"/>
              </a:rPr>
              <a:t>amende de 750 euros </a:t>
            </a:r>
            <a:r>
              <a:rPr lang="fr-FR" dirty="0" smtClean="0">
                <a:latin typeface="Arial Narrow"/>
                <a:cs typeface="Arial Narrow"/>
              </a:rPr>
              <a:t>à laquelle peuvent s’ajouter des peines complémentaires </a:t>
            </a:r>
            <a:r>
              <a:rPr lang="fr-FR" dirty="0" err="1" smtClean="0">
                <a:latin typeface="Arial Narrow"/>
                <a:cs typeface="Arial Narrow"/>
              </a:rPr>
              <a:t>Cf</a:t>
            </a:r>
            <a:r>
              <a:rPr lang="fr-FR" dirty="0" smtClean="0">
                <a:latin typeface="Arial Narrow"/>
                <a:cs typeface="Arial Narrow"/>
              </a:rPr>
              <a:t> : R 624-1 al.2 suspension du permis de conduire, confiscation …). </a:t>
            </a:r>
          </a:p>
          <a:p>
            <a:pPr algn="just"/>
            <a:r>
              <a:rPr lang="fr-FR" b="1" u="sng" dirty="0" smtClean="0">
                <a:latin typeface="Arial Narrow"/>
                <a:cs typeface="Arial Narrow"/>
              </a:rPr>
              <a:t>Les secondes,</a:t>
            </a:r>
            <a:r>
              <a:rPr lang="fr-FR" u="sng" dirty="0" smtClean="0">
                <a:latin typeface="Arial Narrow"/>
                <a:cs typeface="Arial Narrow"/>
              </a:rPr>
              <a:t> à savoir, les violences ayant entraîné une ITT inférieure à 8 jours</a:t>
            </a:r>
            <a:r>
              <a:rPr lang="fr-FR" dirty="0" smtClean="0">
                <a:latin typeface="Arial Narrow"/>
                <a:cs typeface="Arial Narrow"/>
              </a:rPr>
              <a:t>, sont prévues à l’article R 625-1 c. </a:t>
            </a:r>
            <a:r>
              <a:rPr lang="fr-FR" dirty="0" err="1" smtClean="0">
                <a:latin typeface="Arial Narrow"/>
                <a:cs typeface="Arial Narrow"/>
              </a:rPr>
              <a:t>pén</a:t>
            </a:r>
            <a:r>
              <a:rPr lang="fr-FR" dirty="0" smtClean="0">
                <a:latin typeface="Arial Narrow"/>
                <a:cs typeface="Arial Narrow"/>
              </a:rPr>
              <a:t>., elles sont qualifiées de contravention de 5</a:t>
            </a:r>
            <a:r>
              <a:rPr lang="fr-FR" baseline="30000" dirty="0" smtClean="0">
                <a:latin typeface="Arial Narrow"/>
                <a:cs typeface="Arial Narrow"/>
              </a:rPr>
              <a:t>e</a:t>
            </a:r>
            <a:r>
              <a:rPr lang="fr-FR" dirty="0" smtClean="0">
                <a:latin typeface="Arial Narrow"/>
                <a:cs typeface="Arial Narrow"/>
              </a:rPr>
              <a:t> classe, et punissable  d’une amende de </a:t>
            </a:r>
            <a:r>
              <a:rPr lang="fr-FR" u="sng" dirty="0" smtClean="0">
                <a:latin typeface="Arial Narrow"/>
                <a:cs typeface="Arial Narrow"/>
              </a:rPr>
              <a:t>1500 euros</a:t>
            </a:r>
            <a:r>
              <a:rPr lang="fr-FR" dirty="0" smtClean="0">
                <a:latin typeface="Arial Narrow"/>
                <a:cs typeface="Arial Narrow"/>
              </a:rPr>
              <a:t>. Ce montant peut être porté à 3000 euros en cas de récidive </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CM et violences volontaires </a:t>
            </a:r>
            <a:endParaRPr lang="fr-FR" dirty="0"/>
          </a:p>
        </p:txBody>
      </p:sp>
      <p:sp>
        <p:nvSpPr>
          <p:cNvPr id="3" name="Espace réservé du contenu 2"/>
          <p:cNvSpPr>
            <a:spLocks noGrp="1"/>
          </p:cNvSpPr>
          <p:nvPr>
            <p:ph idx="1"/>
          </p:nvPr>
        </p:nvSpPr>
        <p:spPr/>
        <p:txBody>
          <a:bodyPr anchor="ctr"/>
          <a:lstStyle/>
          <a:p>
            <a:pPr algn="just"/>
            <a:r>
              <a:rPr lang="fr-FR" b="1" u="sng" dirty="0" smtClean="0">
                <a:latin typeface="Arial Narrow"/>
                <a:cs typeface="Arial Narrow"/>
              </a:rPr>
              <a:t>Violences ayant entraîné une ITT supérieure à 8 jours: </a:t>
            </a:r>
            <a:r>
              <a:rPr lang="fr-FR" b="1" dirty="0" smtClean="0">
                <a:latin typeface="Arial Narrow"/>
                <a:cs typeface="Arial Narrow"/>
              </a:rPr>
              <a:t>Article 222-11 CP</a:t>
            </a:r>
            <a:r>
              <a:rPr lang="fr-FR" dirty="0" smtClean="0">
                <a:latin typeface="Arial Narrow"/>
                <a:cs typeface="Arial Narrow"/>
              </a:rPr>
              <a:t> : Les violences ayant entraîné une ITT supérieure à 8 jours sont punis de </a:t>
            </a:r>
            <a:r>
              <a:rPr lang="fr-FR" b="1" dirty="0" smtClean="0">
                <a:latin typeface="Arial Narrow"/>
                <a:cs typeface="Arial Narrow"/>
              </a:rPr>
              <a:t>3 ans d’emprisonnement et 45 000 euros d’amende. </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CM et violences volontaires </a:t>
            </a:r>
            <a:endParaRPr lang="fr-FR" dirty="0"/>
          </a:p>
        </p:txBody>
      </p:sp>
      <p:sp>
        <p:nvSpPr>
          <p:cNvPr id="3" name="Espace réservé du contenu 2"/>
          <p:cNvSpPr>
            <a:spLocks noGrp="1"/>
          </p:cNvSpPr>
          <p:nvPr>
            <p:ph idx="1"/>
          </p:nvPr>
        </p:nvSpPr>
        <p:spPr>
          <a:xfrm>
            <a:off x="779462" y="1761565"/>
            <a:ext cx="7581901" cy="3953436"/>
          </a:xfrm>
        </p:spPr>
        <p:txBody>
          <a:bodyPr anchor="ctr"/>
          <a:lstStyle/>
          <a:p>
            <a:pPr algn="just">
              <a:buNone/>
            </a:pPr>
            <a:endParaRPr lang="fr-FR" b="1" u="sng" dirty="0" smtClean="0">
              <a:latin typeface="Arial Narrow"/>
              <a:cs typeface="Arial Narrow"/>
            </a:endParaRPr>
          </a:p>
          <a:p>
            <a:pPr algn="just"/>
            <a:r>
              <a:rPr lang="fr-FR" b="1" u="sng" dirty="0" smtClean="0">
                <a:latin typeface="Arial Narrow"/>
                <a:cs typeface="Arial Narrow"/>
              </a:rPr>
              <a:t>Violences ayant entraîné une mutilation ou une infirmité permanente. </a:t>
            </a:r>
            <a:r>
              <a:rPr lang="fr-FR" dirty="0" smtClean="0">
                <a:latin typeface="Arial Narrow"/>
                <a:cs typeface="Arial Narrow"/>
              </a:rPr>
              <a:t>Il s’agit d’un délit dont la sanction est prévue à l’article 222-9 CP : </a:t>
            </a:r>
            <a:r>
              <a:rPr lang="fr-FR" b="1" dirty="0" smtClean="0">
                <a:latin typeface="Arial Narrow"/>
                <a:cs typeface="Arial Narrow"/>
              </a:rPr>
              <a:t>10 ans d’emprisonnement et 150 000 euros d’amende</a:t>
            </a:r>
            <a:r>
              <a:rPr lang="fr-FR" dirty="0" smtClean="0">
                <a:latin typeface="Arial Narrow"/>
                <a:cs typeface="Arial Narrow"/>
              </a:rPr>
              <a:t> </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dirty="0" smtClean="0">
                <a:latin typeface="Arial Narrow"/>
                <a:cs typeface="Arial Narrow"/>
              </a:rPr>
              <a:t>Petit rappel….</a:t>
            </a:r>
            <a:endParaRPr lang="fr-FR" sz="5400" dirty="0">
              <a:latin typeface="Arial Narrow"/>
              <a:cs typeface="Arial Narrow"/>
            </a:endParaRPr>
          </a:p>
        </p:txBody>
      </p:sp>
      <p:sp>
        <p:nvSpPr>
          <p:cNvPr id="3" name="Espace réservé du contenu 2"/>
          <p:cNvSpPr>
            <a:spLocks noGrp="1"/>
          </p:cNvSpPr>
          <p:nvPr>
            <p:ph idx="1"/>
          </p:nvPr>
        </p:nvSpPr>
        <p:spPr>
          <a:xfrm>
            <a:off x="0" y="1882588"/>
            <a:ext cx="9144000" cy="3953436"/>
          </a:xfrm>
        </p:spPr>
        <p:txBody>
          <a:bodyPr anchor="ctr"/>
          <a:lstStyle/>
          <a:p>
            <a:pPr algn="just">
              <a:buNone/>
            </a:pPr>
            <a:r>
              <a:rPr lang="fr-FR" i="1" dirty="0" smtClean="0">
                <a:latin typeface="Arial Narrow"/>
                <a:cs typeface="Arial Narrow"/>
              </a:rPr>
              <a:t>	Le certificat médical ne se justifie que s’il a une raison médicale. Il n’est obligatoire que si un texte législatif ou réglementaire l’exige. Dans de nombreux autres cas, il n‘est pas nécessaire. Réduire le nombre de certificats médicaux, c’est laisser du temps au médecin pour soigner ses patients…..</a:t>
            </a:r>
            <a:endParaRPr lang="fr-FR" i="1" dirty="0">
              <a:latin typeface="Arial Narrow"/>
              <a:cs typeface="Arial Narrow"/>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CM et violences volontaires </a:t>
            </a:r>
            <a:endParaRPr lang="fr-FR" dirty="0"/>
          </a:p>
        </p:txBody>
      </p:sp>
      <p:sp>
        <p:nvSpPr>
          <p:cNvPr id="3" name="Espace réservé du contenu 2"/>
          <p:cNvSpPr>
            <a:spLocks noGrp="1"/>
          </p:cNvSpPr>
          <p:nvPr>
            <p:ph idx="1"/>
          </p:nvPr>
        </p:nvSpPr>
        <p:spPr/>
        <p:txBody>
          <a:bodyPr anchor="ctr"/>
          <a:lstStyle/>
          <a:p>
            <a:pPr algn="just"/>
            <a:r>
              <a:rPr lang="fr-FR" b="1" u="sng" dirty="0" smtClean="0">
                <a:latin typeface="Arial Narrow"/>
                <a:cs typeface="Arial Narrow"/>
              </a:rPr>
              <a:t>Violences ayant entraîné la mort sans intention de la donner</a:t>
            </a:r>
            <a:r>
              <a:rPr lang="fr-FR" u="sng" dirty="0" smtClean="0">
                <a:latin typeface="Arial Narrow"/>
                <a:cs typeface="Arial Narrow"/>
              </a:rPr>
              <a:t>  </a:t>
            </a:r>
            <a:r>
              <a:rPr lang="fr-FR" dirty="0" smtClean="0">
                <a:latin typeface="Arial Narrow"/>
                <a:cs typeface="Arial Narrow"/>
              </a:rPr>
              <a:t>: l’Art. 222-7 CP,  les violences ayant entrainé la mort sans intention de la donner sont punis de 15 ans de réclusion criminelle</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CM et violences involontaires</a:t>
            </a:r>
            <a:endParaRPr lang="fr-FR" sz="4000" dirty="0">
              <a:latin typeface="Arial Narrow"/>
              <a:cs typeface="Arial Narrow"/>
            </a:endParaRPr>
          </a:p>
        </p:txBody>
      </p:sp>
      <p:sp>
        <p:nvSpPr>
          <p:cNvPr id="3" name="Espace réservé du contenu 2"/>
          <p:cNvSpPr>
            <a:spLocks noGrp="1"/>
          </p:cNvSpPr>
          <p:nvPr>
            <p:ph idx="1"/>
          </p:nvPr>
        </p:nvSpPr>
        <p:spPr/>
        <p:txBody>
          <a:bodyPr/>
          <a:lstStyle/>
          <a:p>
            <a:pPr algn="just"/>
            <a:r>
              <a:rPr lang="fr-FR" u="sng" dirty="0" smtClean="0">
                <a:latin typeface="Arial Narrow"/>
                <a:cs typeface="Arial Narrow"/>
              </a:rPr>
              <a:t>L’absence d’incapacité totale de travail</a:t>
            </a:r>
            <a:r>
              <a:rPr lang="fr-FR" dirty="0" smtClean="0">
                <a:latin typeface="Arial Narrow"/>
                <a:cs typeface="Arial Narrow"/>
              </a:rPr>
              <a:t> :Lorsque la maladresse, l’imprudence ou le manquement à une obligation de sécurité ou de prudence a porté atteinte à l’intégrité d’autrui sans pour autant lui avoir causé une incapacité totale de travail, elles constituent, selon l’article R. 622-1 </a:t>
            </a:r>
            <a:r>
              <a:rPr lang="fr-FR" dirty="0" err="1" smtClean="0">
                <a:latin typeface="Arial Narrow"/>
                <a:cs typeface="Arial Narrow"/>
              </a:rPr>
              <a:t>c.pén</a:t>
            </a:r>
            <a:r>
              <a:rPr lang="fr-FR" dirty="0" smtClean="0">
                <a:latin typeface="Arial Narrow"/>
                <a:cs typeface="Arial Narrow"/>
              </a:rPr>
              <a:t>., </a:t>
            </a:r>
            <a:r>
              <a:rPr lang="fr-FR" u="sng" dirty="0" smtClean="0">
                <a:latin typeface="Arial Narrow"/>
                <a:cs typeface="Arial Narrow"/>
              </a:rPr>
              <a:t>une contravention de 2</a:t>
            </a:r>
            <a:r>
              <a:rPr lang="fr-FR" u="sng" baseline="30000" dirty="0" smtClean="0">
                <a:latin typeface="Arial Narrow"/>
                <a:cs typeface="Arial Narrow"/>
              </a:rPr>
              <a:t>e</a:t>
            </a:r>
            <a:r>
              <a:rPr lang="fr-FR" u="sng" dirty="0" smtClean="0">
                <a:latin typeface="Arial Narrow"/>
                <a:cs typeface="Arial Narrow"/>
              </a:rPr>
              <a:t> classe </a:t>
            </a:r>
            <a:r>
              <a:rPr lang="fr-FR" dirty="0" smtClean="0">
                <a:latin typeface="Arial Narrow"/>
                <a:cs typeface="Arial Narrow"/>
              </a:rPr>
              <a:t>(150 euros d’amende)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CM et violences involontaires</a:t>
            </a:r>
            <a:endParaRPr lang="fr-FR" dirty="0"/>
          </a:p>
        </p:txBody>
      </p:sp>
      <p:sp>
        <p:nvSpPr>
          <p:cNvPr id="3" name="Espace réservé du contenu 2"/>
          <p:cNvSpPr>
            <a:spLocks noGrp="1"/>
          </p:cNvSpPr>
          <p:nvPr>
            <p:ph idx="1"/>
          </p:nvPr>
        </p:nvSpPr>
        <p:spPr/>
        <p:txBody>
          <a:bodyPr anchor="ctr"/>
          <a:lstStyle/>
          <a:p>
            <a:pPr algn="just"/>
            <a:r>
              <a:rPr lang="fr-FR" u="sng" dirty="0" smtClean="0">
                <a:latin typeface="Arial Narrow"/>
                <a:cs typeface="Arial Narrow"/>
              </a:rPr>
              <a:t>Incapacité totale de travail inférieure ou égale à 3 mois. </a:t>
            </a:r>
            <a:r>
              <a:rPr lang="fr-FR" dirty="0" smtClean="0">
                <a:latin typeface="Arial Narrow"/>
                <a:cs typeface="Arial Narrow"/>
              </a:rPr>
              <a:t>Cas prévu par R. 625-2 </a:t>
            </a:r>
            <a:r>
              <a:rPr lang="fr-FR" dirty="0" err="1" smtClean="0">
                <a:latin typeface="Arial Narrow"/>
                <a:cs typeface="Arial Narrow"/>
              </a:rPr>
              <a:t>c.pén</a:t>
            </a:r>
            <a:r>
              <a:rPr lang="fr-FR" dirty="0" smtClean="0">
                <a:latin typeface="Arial Narrow"/>
                <a:cs typeface="Arial Narrow"/>
              </a:rPr>
              <a:t>. Il s’agit d’une contravention de 5</a:t>
            </a:r>
            <a:r>
              <a:rPr lang="fr-FR" baseline="30000" dirty="0" smtClean="0">
                <a:latin typeface="Arial Narrow"/>
                <a:cs typeface="Arial Narrow"/>
              </a:rPr>
              <a:t>e</a:t>
            </a:r>
            <a:r>
              <a:rPr lang="fr-FR" dirty="0" smtClean="0">
                <a:latin typeface="Arial Narrow"/>
                <a:cs typeface="Arial Narrow"/>
              </a:rPr>
              <a:t> classe prévue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CM et violences involontaires</a:t>
            </a:r>
            <a:endParaRPr lang="fr-FR" dirty="0"/>
          </a:p>
        </p:txBody>
      </p:sp>
      <p:sp>
        <p:nvSpPr>
          <p:cNvPr id="3" name="Espace réservé du contenu 2"/>
          <p:cNvSpPr>
            <a:spLocks noGrp="1"/>
          </p:cNvSpPr>
          <p:nvPr>
            <p:ph idx="1"/>
          </p:nvPr>
        </p:nvSpPr>
        <p:spPr/>
        <p:txBody>
          <a:bodyPr anchor="ctr"/>
          <a:lstStyle/>
          <a:p>
            <a:pPr algn="just"/>
            <a:r>
              <a:rPr lang="fr-FR" u="sng" dirty="0" smtClean="0">
                <a:latin typeface="Arial Narrow"/>
                <a:cs typeface="Arial Narrow"/>
              </a:rPr>
              <a:t>Incapacité totale de travail supérieure à 3 mois</a:t>
            </a:r>
            <a:r>
              <a:rPr lang="fr-FR" dirty="0" smtClean="0">
                <a:latin typeface="Arial Narrow"/>
                <a:cs typeface="Arial Narrow"/>
              </a:rPr>
              <a:t>. Article 222-19 : 2 ans de prison et 30 000 euros. </a:t>
            </a:r>
          </a:p>
          <a:p>
            <a:pPr algn="just"/>
            <a:r>
              <a:rPr lang="fr-FR" u="sng" dirty="0" smtClean="0">
                <a:latin typeface="Arial Narrow"/>
                <a:cs typeface="Arial Narrow"/>
              </a:rPr>
              <a:t>L’homicide involontaire </a:t>
            </a:r>
            <a:r>
              <a:rPr lang="fr-FR" dirty="0" smtClean="0">
                <a:latin typeface="Arial Narrow"/>
                <a:cs typeface="Arial Narrow"/>
              </a:rPr>
              <a:t>: Article 221-6 punit l’homicide involontaire de 3 ans d’emprisonnement et 45 000 euros d’amende</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Recommandations pour fixer l’ITT</a:t>
            </a:r>
            <a:endParaRPr lang="fr-FR" sz="4000" dirty="0">
              <a:latin typeface="Arial Narrow"/>
              <a:cs typeface="Arial Narrow"/>
            </a:endParaRPr>
          </a:p>
        </p:txBody>
      </p:sp>
      <p:sp>
        <p:nvSpPr>
          <p:cNvPr id="3" name="Espace réservé du contenu 2"/>
          <p:cNvSpPr>
            <a:spLocks noGrp="1"/>
          </p:cNvSpPr>
          <p:nvPr>
            <p:ph idx="1"/>
          </p:nvPr>
        </p:nvSpPr>
        <p:spPr/>
        <p:txBody>
          <a:bodyPr>
            <a:normAutofit/>
          </a:bodyPr>
          <a:lstStyle/>
          <a:p>
            <a:pPr algn="just"/>
            <a:endParaRPr lang="fr-FR" b="1" dirty="0" smtClean="0">
              <a:latin typeface="Arial Narrow"/>
              <a:cs typeface="Arial Narrow"/>
            </a:endParaRPr>
          </a:p>
          <a:p>
            <a:pPr algn="just"/>
            <a:r>
              <a:rPr lang="fr-FR" b="1" dirty="0" smtClean="0">
                <a:latin typeface="Arial Narrow"/>
                <a:cs typeface="Arial Narrow"/>
              </a:rPr>
              <a:t>l’</a:t>
            </a:r>
            <a:r>
              <a:rPr lang="fr-FR" b="1" dirty="0" err="1" smtClean="0">
                <a:latin typeface="Arial Narrow"/>
                <a:cs typeface="Arial Narrow"/>
              </a:rPr>
              <a:t>évaluation</a:t>
            </a:r>
            <a:r>
              <a:rPr lang="fr-FR" b="1" dirty="0" smtClean="0">
                <a:latin typeface="Arial Narrow"/>
                <a:cs typeface="Arial Narrow"/>
              </a:rPr>
              <a:t> de l’ITT s’applique aux troubles physiques et psychiques, sources d’</a:t>
            </a:r>
            <a:r>
              <a:rPr lang="fr-FR" b="1" dirty="0" err="1" smtClean="0">
                <a:latin typeface="Arial Narrow"/>
                <a:cs typeface="Arial Narrow"/>
              </a:rPr>
              <a:t>incapacité</a:t>
            </a:r>
            <a:r>
              <a:rPr lang="fr-FR" b="1" dirty="0" smtClean="0">
                <a:latin typeface="Arial Narrow"/>
                <a:cs typeface="Arial Narrow"/>
              </a:rPr>
              <a:t>, c’</a:t>
            </a:r>
            <a:r>
              <a:rPr lang="fr-FR" b="1" dirty="0" err="1" smtClean="0">
                <a:latin typeface="Arial Narrow"/>
                <a:cs typeface="Arial Narrow"/>
              </a:rPr>
              <a:t>est-à-dire</a:t>
            </a:r>
            <a:r>
              <a:rPr lang="fr-FR" b="1" dirty="0" smtClean="0">
                <a:latin typeface="Arial Narrow"/>
                <a:cs typeface="Arial Narrow"/>
              </a:rPr>
              <a:t> </a:t>
            </a:r>
            <a:r>
              <a:rPr lang="fr-FR" b="1" dirty="0" err="1" smtClean="0">
                <a:latin typeface="Arial Narrow"/>
                <a:cs typeface="Arial Narrow"/>
              </a:rPr>
              <a:t>à</a:t>
            </a:r>
            <a:r>
              <a:rPr lang="fr-FR" b="1" dirty="0" smtClean="0">
                <a:latin typeface="Arial Narrow"/>
                <a:cs typeface="Arial Narrow"/>
              </a:rPr>
              <a:t> toutes les fonctions de la personne, </a:t>
            </a:r>
            <a:endParaRPr lang="fr-FR" dirty="0" smtClean="0">
              <a:latin typeface="Arial Narrow"/>
              <a:cs typeface="Arial Narrow"/>
            </a:endParaRPr>
          </a:p>
          <a:p>
            <a:pPr algn="just">
              <a:buNone/>
            </a:pPr>
            <a:r>
              <a:rPr lang="fr-FR" dirty="0" smtClean="0">
                <a:latin typeface="Arial Narrow"/>
                <a:cs typeface="Arial Narrow"/>
              </a:rPr>
              <a:t>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Recommandations pour fixer l’ITT</a:t>
            </a:r>
            <a:endParaRPr lang="fr-FR" dirty="0"/>
          </a:p>
        </p:txBody>
      </p:sp>
      <p:sp>
        <p:nvSpPr>
          <p:cNvPr id="3" name="Espace réservé du contenu 2"/>
          <p:cNvSpPr>
            <a:spLocks noGrp="1"/>
          </p:cNvSpPr>
          <p:nvPr>
            <p:ph idx="1"/>
          </p:nvPr>
        </p:nvSpPr>
        <p:spPr>
          <a:xfrm>
            <a:off x="450012" y="1882588"/>
            <a:ext cx="8290227" cy="4567882"/>
          </a:xfrm>
        </p:spPr>
        <p:txBody>
          <a:bodyPr>
            <a:normAutofit fontScale="85000" lnSpcReduction="10000"/>
          </a:bodyPr>
          <a:lstStyle/>
          <a:p>
            <a:pPr algn="just"/>
            <a:r>
              <a:rPr lang="fr-FR" dirty="0" smtClean="0">
                <a:latin typeface="Arial Narrow"/>
                <a:cs typeface="Arial Narrow"/>
              </a:rPr>
              <a:t>L’</a:t>
            </a:r>
            <a:r>
              <a:rPr lang="fr-FR" dirty="0" err="1" smtClean="0">
                <a:latin typeface="Arial Narrow"/>
                <a:cs typeface="Arial Narrow"/>
              </a:rPr>
              <a:t>incapacité</a:t>
            </a:r>
            <a:r>
              <a:rPr lang="fr-FR" dirty="0" smtClean="0">
                <a:latin typeface="Arial Narrow"/>
                <a:cs typeface="Arial Narrow"/>
              </a:rPr>
              <a:t> ne concerne pas le travail au sens habituel du mot, mais la durée de la gêne notable dans les activités quotidiennes et usuelles de la victime:</a:t>
            </a:r>
          </a:p>
          <a:p>
            <a:pPr algn="ctr">
              <a:buNone/>
            </a:pPr>
            <a:r>
              <a:rPr lang="fr-FR" dirty="0" smtClean="0">
                <a:latin typeface="Arial Narrow"/>
                <a:cs typeface="Arial Narrow"/>
              </a:rPr>
              <a:t>	Ex :</a:t>
            </a:r>
          </a:p>
          <a:p>
            <a:pPr>
              <a:buNone/>
            </a:pPr>
            <a:r>
              <a:rPr lang="fr-FR" dirty="0" smtClean="0">
                <a:latin typeface="Arial Narrow"/>
                <a:cs typeface="Arial Narrow"/>
              </a:rPr>
              <a:t>	 - perte des capacités habituelles de déplacement, de communication, de manipulation des objets,</a:t>
            </a:r>
          </a:p>
          <a:p>
            <a:pPr>
              <a:buNone/>
            </a:pPr>
            <a:r>
              <a:rPr lang="fr-FR" dirty="0" smtClean="0">
                <a:latin typeface="Arial Narrow"/>
                <a:cs typeface="Arial Narrow"/>
              </a:rPr>
              <a:t>	-  altération des fonctions supérieures, </a:t>
            </a:r>
          </a:p>
          <a:p>
            <a:pPr>
              <a:buNone/>
            </a:pPr>
            <a:r>
              <a:rPr lang="fr-FR" dirty="0" smtClean="0">
                <a:latin typeface="Arial Narrow"/>
                <a:cs typeface="Arial Narrow"/>
              </a:rPr>
              <a:t>	- </a:t>
            </a:r>
            <a:r>
              <a:rPr lang="fr-FR" dirty="0" err="1" smtClean="0">
                <a:latin typeface="Arial Narrow"/>
                <a:cs typeface="Arial Narrow"/>
              </a:rPr>
              <a:t>dépendance</a:t>
            </a:r>
            <a:r>
              <a:rPr lang="fr-FR" dirty="0" smtClean="0">
                <a:latin typeface="Arial Narrow"/>
                <a:cs typeface="Arial Narrow"/>
              </a:rPr>
              <a:t> </a:t>
            </a:r>
            <a:r>
              <a:rPr lang="fr-FR" dirty="0" err="1" smtClean="0">
                <a:latin typeface="Arial Narrow"/>
                <a:cs typeface="Arial Narrow"/>
              </a:rPr>
              <a:t>à</a:t>
            </a:r>
            <a:r>
              <a:rPr lang="fr-FR" dirty="0" smtClean="0">
                <a:latin typeface="Arial Narrow"/>
                <a:cs typeface="Arial Narrow"/>
              </a:rPr>
              <a:t> un appareillage ou </a:t>
            </a:r>
            <a:r>
              <a:rPr lang="fr-FR" dirty="0" err="1" smtClean="0">
                <a:latin typeface="Arial Narrow"/>
                <a:cs typeface="Arial Narrow"/>
              </a:rPr>
              <a:t>à</a:t>
            </a:r>
            <a:r>
              <a:rPr lang="fr-FR" dirty="0" smtClean="0">
                <a:latin typeface="Arial Narrow"/>
                <a:cs typeface="Arial Narrow"/>
              </a:rPr>
              <a:t> une assistance humaine, notamment : manger, dormir, se laver, s’habiller, sortir pour faire ses courses, se </a:t>
            </a:r>
            <a:r>
              <a:rPr lang="fr-FR" dirty="0" err="1" smtClean="0">
                <a:latin typeface="Arial Narrow"/>
                <a:cs typeface="Arial Narrow"/>
              </a:rPr>
              <a:t>déplacer</a:t>
            </a:r>
            <a:r>
              <a:rPr lang="fr-FR" dirty="0" smtClean="0">
                <a:latin typeface="Arial Narrow"/>
                <a:cs typeface="Arial Narrow"/>
              </a:rPr>
              <a:t>, jouer (pour un enfant).</a:t>
            </a:r>
          </a:p>
          <a:p>
            <a:pPr lvl="0"/>
            <a:r>
              <a:rPr lang="fr-FR" dirty="0" smtClean="0">
                <a:latin typeface="Arial Narrow"/>
                <a:cs typeface="Arial Narrow"/>
              </a:rPr>
              <a:t>La </a:t>
            </a:r>
            <a:r>
              <a:rPr lang="fr-FR" dirty="0" err="1" smtClean="0">
                <a:latin typeface="Arial Narrow"/>
                <a:cs typeface="Arial Narrow"/>
              </a:rPr>
              <a:t>période</a:t>
            </a:r>
            <a:r>
              <a:rPr lang="fr-FR" dirty="0" smtClean="0">
                <a:latin typeface="Arial Narrow"/>
                <a:cs typeface="Arial Narrow"/>
              </a:rPr>
              <a:t> pendant laquelle une personne est notablement </a:t>
            </a:r>
            <a:r>
              <a:rPr lang="fr-FR" dirty="0" err="1" smtClean="0">
                <a:latin typeface="Arial Narrow"/>
                <a:cs typeface="Arial Narrow"/>
              </a:rPr>
              <a:t>gênée</a:t>
            </a:r>
            <a:r>
              <a:rPr lang="fr-FR" dirty="0" smtClean="0">
                <a:latin typeface="Arial Narrow"/>
                <a:cs typeface="Arial Narrow"/>
              </a:rPr>
              <a:t> pour se livrer </a:t>
            </a:r>
            <a:r>
              <a:rPr lang="fr-FR" dirty="0" err="1" smtClean="0">
                <a:latin typeface="Arial Narrow"/>
                <a:cs typeface="Arial Narrow"/>
              </a:rPr>
              <a:t>à</a:t>
            </a:r>
            <a:r>
              <a:rPr lang="fr-FR" dirty="0" smtClean="0">
                <a:latin typeface="Arial Narrow"/>
                <a:cs typeface="Arial Narrow"/>
              </a:rPr>
              <a:t> certaines des </a:t>
            </a:r>
            <a:r>
              <a:rPr lang="fr-FR" dirty="0" err="1" smtClean="0">
                <a:latin typeface="Arial Narrow"/>
                <a:cs typeface="Arial Narrow"/>
              </a:rPr>
              <a:t>activités</a:t>
            </a:r>
            <a:r>
              <a:rPr lang="fr-FR" dirty="0" smtClean="0">
                <a:latin typeface="Arial Narrow"/>
                <a:cs typeface="Arial Narrow"/>
              </a:rPr>
              <a:t> </a:t>
            </a:r>
            <a:r>
              <a:rPr lang="fr-FR" dirty="0" err="1" smtClean="0">
                <a:latin typeface="Arial Narrow"/>
                <a:cs typeface="Arial Narrow"/>
              </a:rPr>
              <a:t>précitées</a:t>
            </a:r>
            <a:r>
              <a:rPr lang="fr-FR" dirty="0" smtClean="0">
                <a:latin typeface="Arial Narrow"/>
                <a:cs typeface="Arial Narrow"/>
              </a:rPr>
              <a:t> est une </a:t>
            </a:r>
            <a:r>
              <a:rPr lang="fr-FR" dirty="0" err="1" smtClean="0">
                <a:latin typeface="Arial Narrow"/>
                <a:cs typeface="Arial Narrow"/>
              </a:rPr>
              <a:t>période</a:t>
            </a:r>
            <a:r>
              <a:rPr lang="fr-FR" dirty="0" smtClean="0">
                <a:latin typeface="Arial Narrow"/>
                <a:cs typeface="Arial Narrow"/>
              </a:rPr>
              <a:t> d’</a:t>
            </a:r>
            <a:r>
              <a:rPr lang="fr-FR" dirty="0" err="1" smtClean="0">
                <a:latin typeface="Arial Narrow"/>
                <a:cs typeface="Arial Narrow"/>
              </a:rPr>
              <a:t>incapacité</a:t>
            </a:r>
            <a:endParaRPr lang="fr-FR" sz="2857" dirty="0" smtClean="0">
              <a:solidFill>
                <a:srgbClr val="FFFFFF"/>
              </a:solidFill>
              <a:latin typeface="Arial Narrow"/>
              <a:cs typeface="Arial Narrow"/>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A qui remettre le CM? </a:t>
            </a:r>
            <a:endParaRPr lang="fr-FR" sz="4000" dirty="0">
              <a:latin typeface="Arial Narrow"/>
              <a:cs typeface="Arial Narrow"/>
            </a:endParaRPr>
          </a:p>
        </p:txBody>
      </p:sp>
      <p:sp>
        <p:nvSpPr>
          <p:cNvPr id="3" name="Espace réservé du contenu 2"/>
          <p:cNvSpPr>
            <a:spLocks noGrp="1"/>
          </p:cNvSpPr>
          <p:nvPr>
            <p:ph idx="1"/>
          </p:nvPr>
        </p:nvSpPr>
        <p:spPr/>
        <p:txBody>
          <a:bodyPr>
            <a:normAutofit/>
          </a:bodyPr>
          <a:lstStyle/>
          <a:p>
            <a:pPr algn="just"/>
            <a:r>
              <a:rPr lang="fr-FR" dirty="0" smtClean="0">
                <a:solidFill>
                  <a:srgbClr val="8D35D1"/>
                </a:solidFill>
                <a:latin typeface="Arial Narrow"/>
                <a:cs typeface="Arial Narrow"/>
              </a:rPr>
              <a:t>A l'</a:t>
            </a:r>
            <a:r>
              <a:rPr lang="fr-FR" dirty="0" err="1" smtClean="0">
                <a:solidFill>
                  <a:srgbClr val="8D35D1"/>
                </a:solidFill>
                <a:latin typeface="Arial Narrow"/>
                <a:cs typeface="Arial Narrow"/>
              </a:rPr>
              <a:t>intéressé</a:t>
            </a:r>
            <a:r>
              <a:rPr lang="fr-FR" dirty="0" smtClean="0">
                <a:latin typeface="Arial Narrow"/>
                <a:cs typeface="Arial Narrow"/>
              </a:rPr>
              <a:t>, quel que soit la personne ou l'</a:t>
            </a:r>
            <a:r>
              <a:rPr lang="fr-FR" dirty="0" err="1" smtClean="0">
                <a:latin typeface="Arial Narrow"/>
                <a:cs typeface="Arial Narrow"/>
              </a:rPr>
              <a:t>autorité</a:t>
            </a:r>
            <a:r>
              <a:rPr lang="fr-FR" dirty="0" smtClean="0">
                <a:latin typeface="Arial Narrow"/>
                <a:cs typeface="Arial Narrow"/>
              </a:rPr>
              <a:t> destinataire du certificat</a:t>
            </a:r>
          </a:p>
          <a:p>
            <a:pPr algn="just">
              <a:buNone/>
            </a:pPr>
            <a:endParaRPr lang="fr-FR" dirty="0" smtClean="0">
              <a:latin typeface="Arial Narrow"/>
              <a:cs typeface="Arial Narrow"/>
            </a:endParaRPr>
          </a:p>
          <a:p>
            <a:pPr algn="just"/>
            <a:r>
              <a:rPr lang="fr-FR" dirty="0" smtClean="0">
                <a:solidFill>
                  <a:srgbClr val="8D35D1"/>
                </a:solidFill>
                <a:latin typeface="Arial Narrow"/>
                <a:cs typeface="Arial Narrow"/>
              </a:rPr>
              <a:t>Jamais </a:t>
            </a:r>
            <a:r>
              <a:rPr lang="fr-FR" dirty="0" err="1" smtClean="0">
                <a:solidFill>
                  <a:srgbClr val="8D35D1"/>
                </a:solidFill>
                <a:latin typeface="Arial Narrow"/>
                <a:cs typeface="Arial Narrow"/>
              </a:rPr>
              <a:t>à</a:t>
            </a:r>
            <a:r>
              <a:rPr lang="fr-FR" dirty="0" smtClean="0">
                <a:solidFill>
                  <a:srgbClr val="8D35D1"/>
                </a:solidFill>
                <a:latin typeface="Arial Narrow"/>
                <a:cs typeface="Arial Narrow"/>
              </a:rPr>
              <a:t> qui que ce soit, </a:t>
            </a:r>
            <a:r>
              <a:rPr lang="fr-FR" dirty="0" err="1" smtClean="0">
                <a:solidFill>
                  <a:srgbClr val="8D35D1"/>
                </a:solidFill>
                <a:latin typeface="Arial Narrow"/>
                <a:cs typeface="Arial Narrow"/>
              </a:rPr>
              <a:t>à</a:t>
            </a:r>
            <a:r>
              <a:rPr lang="fr-FR" dirty="0" smtClean="0">
                <a:solidFill>
                  <a:srgbClr val="8D35D1"/>
                </a:solidFill>
                <a:latin typeface="Arial Narrow"/>
                <a:cs typeface="Arial Narrow"/>
              </a:rPr>
              <a:t> l'insu du patient </a:t>
            </a:r>
            <a:r>
              <a:rPr lang="fr-FR" dirty="0" smtClean="0">
                <a:latin typeface="Arial Narrow"/>
                <a:cs typeface="Arial Narrow"/>
              </a:rPr>
              <a:t>ou sans consentement, en dehors des </a:t>
            </a:r>
            <a:r>
              <a:rPr lang="fr-FR" dirty="0" err="1" smtClean="0">
                <a:latin typeface="Arial Narrow"/>
                <a:cs typeface="Arial Narrow"/>
              </a:rPr>
              <a:t>dérogations</a:t>
            </a:r>
            <a:r>
              <a:rPr lang="fr-FR" dirty="0" smtClean="0">
                <a:latin typeface="Arial Narrow"/>
                <a:cs typeface="Arial Narrow"/>
              </a:rPr>
              <a:t> </a:t>
            </a:r>
            <a:r>
              <a:rPr lang="fr-FR" dirty="0" err="1" smtClean="0">
                <a:latin typeface="Arial Narrow"/>
                <a:cs typeface="Arial Narrow"/>
              </a:rPr>
              <a:t>prévues</a:t>
            </a:r>
            <a:r>
              <a:rPr lang="fr-FR" dirty="0" smtClean="0">
                <a:latin typeface="Arial Narrow"/>
                <a:cs typeface="Arial Narrow"/>
              </a:rPr>
              <a:t> par le code </a:t>
            </a:r>
            <a:r>
              <a:rPr lang="fr-FR" dirty="0" err="1" smtClean="0">
                <a:latin typeface="Arial Narrow"/>
                <a:cs typeface="Arial Narrow"/>
              </a:rPr>
              <a:t>pénal</a:t>
            </a:r>
            <a:r>
              <a:rPr lang="fr-FR" dirty="0" smtClean="0">
                <a:latin typeface="Arial Narrow"/>
                <a:cs typeface="Arial Narrow"/>
              </a:rPr>
              <a:t> : en cas de </a:t>
            </a:r>
            <a:r>
              <a:rPr lang="fr-FR" dirty="0" err="1" smtClean="0">
                <a:latin typeface="Arial Narrow"/>
                <a:cs typeface="Arial Narrow"/>
              </a:rPr>
              <a:t>réquisition</a:t>
            </a:r>
            <a:r>
              <a:rPr lang="fr-FR" dirty="0" smtClean="0">
                <a:latin typeface="Arial Narrow"/>
                <a:cs typeface="Arial Narrow"/>
              </a:rPr>
              <a:t>, le certificat est </a:t>
            </a:r>
            <a:r>
              <a:rPr lang="fr-FR" b="1" dirty="0" err="1" smtClean="0">
                <a:latin typeface="Arial Narrow"/>
                <a:cs typeface="Arial Narrow"/>
              </a:rPr>
              <a:t>nécessairement</a:t>
            </a:r>
            <a:r>
              <a:rPr lang="fr-FR" b="1" dirty="0" smtClean="0">
                <a:latin typeface="Arial Narrow"/>
                <a:cs typeface="Arial Narrow"/>
              </a:rPr>
              <a:t> remis l'</a:t>
            </a:r>
            <a:r>
              <a:rPr lang="fr-FR" b="1" dirty="0" err="1" smtClean="0">
                <a:latin typeface="Arial Narrow"/>
                <a:cs typeface="Arial Narrow"/>
              </a:rPr>
              <a:t>autorité</a:t>
            </a:r>
            <a:r>
              <a:rPr lang="fr-FR" b="1" dirty="0" smtClean="0">
                <a:latin typeface="Arial Narrow"/>
                <a:cs typeface="Arial Narrow"/>
              </a:rPr>
              <a:t> qui sollicite la </a:t>
            </a:r>
            <a:r>
              <a:rPr lang="fr-FR" b="1" dirty="0" err="1" smtClean="0">
                <a:latin typeface="Arial Narrow"/>
                <a:cs typeface="Arial Narrow"/>
              </a:rPr>
              <a:t>réquisition</a:t>
            </a:r>
            <a:r>
              <a:rPr lang="fr-FR" b="1" dirty="0" smtClean="0">
                <a:latin typeface="Arial Narrow"/>
                <a:cs typeface="Arial Narrow"/>
              </a:rPr>
              <a:t>. </a:t>
            </a:r>
            <a:r>
              <a:rPr lang="fr-FR" dirty="0" smtClean="0">
                <a:latin typeface="Arial Narrow"/>
                <a:cs typeface="Arial Narrow"/>
              </a:rPr>
              <a:t/>
            </a:r>
            <a:br>
              <a:rPr lang="fr-FR" dirty="0" smtClean="0">
                <a:latin typeface="Arial Narrow"/>
                <a:cs typeface="Arial Narrow"/>
              </a:rPr>
            </a:br>
            <a:endParaRPr lang="fr-FR" dirty="0" smtClean="0">
              <a:latin typeface="Arial Narrow"/>
              <a:cs typeface="Arial Narrow"/>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A qui remettre le CM? </a:t>
            </a:r>
            <a:endParaRPr lang="fr-FR" dirty="0"/>
          </a:p>
        </p:txBody>
      </p:sp>
      <p:sp>
        <p:nvSpPr>
          <p:cNvPr id="3" name="Espace réservé du contenu 2"/>
          <p:cNvSpPr>
            <a:spLocks noGrp="1"/>
          </p:cNvSpPr>
          <p:nvPr>
            <p:ph idx="1"/>
          </p:nvPr>
        </p:nvSpPr>
        <p:spPr/>
        <p:txBody>
          <a:bodyPr/>
          <a:lstStyle/>
          <a:p>
            <a:pPr algn="just"/>
            <a:endParaRPr lang="fr-FR" dirty="0" smtClean="0">
              <a:latin typeface="Arial Narrow"/>
              <a:cs typeface="Arial Narrow"/>
            </a:endParaRPr>
          </a:p>
          <a:p>
            <a:pPr algn="just"/>
            <a:r>
              <a:rPr lang="fr-FR" u="sng" dirty="0" smtClean="0">
                <a:latin typeface="Arial Narrow"/>
                <a:cs typeface="Arial Narrow"/>
              </a:rPr>
              <a:t>Quid des mineurs ?</a:t>
            </a:r>
            <a:r>
              <a:rPr lang="fr-FR" dirty="0" smtClean="0">
                <a:latin typeface="Arial Narrow"/>
                <a:cs typeface="Arial Narrow"/>
              </a:rPr>
              <a:t>: les certificats sont remis aux titulaires de l'</a:t>
            </a:r>
            <a:r>
              <a:rPr lang="fr-FR" dirty="0" err="1" smtClean="0">
                <a:latin typeface="Arial Narrow"/>
                <a:cs typeface="Arial Narrow"/>
              </a:rPr>
              <a:t>autorité</a:t>
            </a:r>
            <a:r>
              <a:rPr lang="fr-FR" dirty="0" smtClean="0">
                <a:latin typeface="Arial Narrow"/>
                <a:cs typeface="Arial Narrow"/>
              </a:rPr>
              <a:t> parentale ou au mineur lui-même, sous réserve des dispositions de l’article 1111-5 de la loi 2002-303. </a:t>
            </a:r>
          </a:p>
          <a:p>
            <a:pPr algn="just"/>
            <a:r>
              <a:rPr lang="fr-FR" u="sng" dirty="0" smtClean="0">
                <a:latin typeface="Arial Narrow"/>
                <a:cs typeface="Arial Narrow"/>
              </a:rPr>
              <a:t>Quid des incapables majeurs ? </a:t>
            </a:r>
            <a:r>
              <a:rPr lang="fr-FR" dirty="0" smtClean="0">
                <a:latin typeface="Arial Narrow"/>
                <a:cs typeface="Arial Narrow"/>
              </a:rPr>
              <a:t>: les certificats sont remis aux tuteurs et pas aux curateurs</a:t>
            </a:r>
          </a:p>
          <a:p>
            <a:pPr algn="just"/>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A qui remettre le CM? </a:t>
            </a:r>
            <a:endParaRPr lang="fr-FR" sz="4000" dirty="0">
              <a:latin typeface="Arial Narrow"/>
              <a:cs typeface="Arial Narrow"/>
            </a:endParaRPr>
          </a:p>
        </p:txBody>
      </p:sp>
      <p:sp>
        <p:nvSpPr>
          <p:cNvPr id="3" name="Espace réservé du contenu 2"/>
          <p:cNvSpPr>
            <a:spLocks noGrp="1"/>
          </p:cNvSpPr>
          <p:nvPr>
            <p:ph idx="1"/>
          </p:nvPr>
        </p:nvSpPr>
        <p:spPr/>
        <p:txBody>
          <a:bodyPr>
            <a:normAutofit lnSpcReduction="10000"/>
          </a:bodyPr>
          <a:lstStyle/>
          <a:p>
            <a:pPr algn="just">
              <a:buNone/>
            </a:pPr>
            <a:endParaRPr lang="fr-FR" dirty="0" smtClean="0">
              <a:latin typeface="Arial Narrow"/>
              <a:cs typeface="Arial Narrow"/>
            </a:endParaRPr>
          </a:p>
          <a:p>
            <a:pPr algn="just"/>
            <a:r>
              <a:rPr lang="fr-FR" u="sng" dirty="0" smtClean="0">
                <a:latin typeface="Arial Narrow"/>
                <a:cs typeface="Arial Narrow"/>
              </a:rPr>
              <a:t>Un certificat peut-il </a:t>
            </a:r>
            <a:r>
              <a:rPr lang="fr-FR" u="sng" dirty="0" err="1" smtClean="0">
                <a:latin typeface="Arial Narrow"/>
                <a:cs typeface="Arial Narrow"/>
              </a:rPr>
              <a:t>être</a:t>
            </a:r>
            <a:r>
              <a:rPr lang="fr-FR" u="sng" dirty="0" smtClean="0">
                <a:latin typeface="Arial Narrow"/>
                <a:cs typeface="Arial Narrow"/>
              </a:rPr>
              <a:t> </a:t>
            </a:r>
            <a:r>
              <a:rPr lang="fr-FR" u="sng" dirty="0" err="1" smtClean="0">
                <a:latin typeface="Arial Narrow"/>
                <a:cs typeface="Arial Narrow"/>
              </a:rPr>
              <a:t>adressé</a:t>
            </a:r>
            <a:r>
              <a:rPr lang="fr-FR" u="sng" dirty="0" smtClean="0">
                <a:latin typeface="Arial Narrow"/>
                <a:cs typeface="Arial Narrow"/>
              </a:rPr>
              <a:t> </a:t>
            </a:r>
            <a:r>
              <a:rPr lang="fr-FR" u="sng" dirty="0" err="1" smtClean="0">
                <a:latin typeface="Arial Narrow"/>
                <a:cs typeface="Arial Narrow"/>
              </a:rPr>
              <a:t>à</a:t>
            </a:r>
            <a:r>
              <a:rPr lang="fr-FR" u="sng" dirty="0" smtClean="0">
                <a:latin typeface="Arial Narrow"/>
                <a:cs typeface="Arial Narrow"/>
              </a:rPr>
              <a:t> un autre </a:t>
            </a:r>
            <a:r>
              <a:rPr lang="fr-FR" u="sng" dirty="0" err="1" smtClean="0">
                <a:latin typeface="Arial Narrow"/>
                <a:cs typeface="Arial Narrow"/>
              </a:rPr>
              <a:t>médecin</a:t>
            </a:r>
            <a:r>
              <a:rPr lang="fr-FR" u="sng" dirty="0" smtClean="0">
                <a:latin typeface="Arial Narrow"/>
                <a:cs typeface="Arial Narrow"/>
              </a:rPr>
              <a:t> ? : </a:t>
            </a:r>
            <a:r>
              <a:rPr lang="fr-FR" dirty="0" smtClean="0">
                <a:latin typeface="Arial Narrow"/>
                <a:cs typeface="Arial Narrow"/>
              </a:rPr>
              <a:t>seulement </a:t>
            </a:r>
            <a:r>
              <a:rPr lang="fr-FR" dirty="0" err="1" smtClean="0">
                <a:latin typeface="Arial Narrow"/>
                <a:cs typeface="Arial Narrow"/>
              </a:rPr>
              <a:t>après</a:t>
            </a:r>
            <a:r>
              <a:rPr lang="fr-FR" dirty="0" smtClean="0">
                <a:latin typeface="Arial Narrow"/>
                <a:cs typeface="Arial Narrow"/>
              </a:rPr>
              <a:t> demande et accord du patient, et par </a:t>
            </a:r>
            <a:r>
              <a:rPr lang="fr-FR" dirty="0" err="1" smtClean="0">
                <a:latin typeface="Arial Narrow"/>
                <a:cs typeface="Arial Narrow"/>
              </a:rPr>
              <a:t>écrit</a:t>
            </a:r>
            <a:r>
              <a:rPr lang="fr-FR" dirty="0" smtClean="0">
                <a:latin typeface="Arial Narrow"/>
                <a:cs typeface="Arial Narrow"/>
              </a:rPr>
              <a:t> de </a:t>
            </a:r>
            <a:r>
              <a:rPr lang="fr-FR" dirty="0" err="1" smtClean="0">
                <a:latin typeface="Arial Narrow"/>
                <a:cs typeface="Arial Narrow"/>
              </a:rPr>
              <a:t>préférence</a:t>
            </a:r>
            <a:r>
              <a:rPr lang="fr-FR" dirty="0" smtClean="0">
                <a:latin typeface="Arial Narrow"/>
                <a:cs typeface="Arial Narrow"/>
              </a:rPr>
              <a:t>.</a:t>
            </a:r>
          </a:p>
          <a:p>
            <a:pPr algn="just">
              <a:buNone/>
            </a:pPr>
            <a:r>
              <a:rPr lang="fr-FR" dirty="0" smtClean="0">
                <a:latin typeface="Arial Narrow"/>
                <a:cs typeface="Arial Narrow"/>
              </a:rPr>
              <a:t/>
            </a:r>
            <a:br>
              <a:rPr lang="fr-FR" dirty="0" smtClean="0">
                <a:latin typeface="Arial Narrow"/>
                <a:cs typeface="Arial Narrow"/>
              </a:rPr>
            </a:br>
            <a:r>
              <a:rPr lang="fr-FR" dirty="0" smtClean="0">
                <a:latin typeface="Arial Narrow"/>
                <a:cs typeface="Arial Narrow"/>
              </a:rPr>
              <a:t>A noter que dans le cas des fonctionnaires, les certificats </a:t>
            </a:r>
            <a:r>
              <a:rPr lang="fr-FR" dirty="0" err="1" smtClean="0">
                <a:latin typeface="Arial Narrow"/>
                <a:cs typeface="Arial Narrow"/>
              </a:rPr>
              <a:t>nécessités</a:t>
            </a:r>
            <a:r>
              <a:rPr lang="fr-FR" dirty="0" smtClean="0">
                <a:latin typeface="Arial Narrow"/>
                <a:cs typeface="Arial Narrow"/>
              </a:rPr>
              <a:t> par leurs situations statutaires sont </a:t>
            </a:r>
            <a:r>
              <a:rPr lang="fr-FR" dirty="0" err="1" smtClean="0">
                <a:latin typeface="Arial Narrow"/>
                <a:cs typeface="Arial Narrow"/>
              </a:rPr>
              <a:t>à</a:t>
            </a:r>
            <a:r>
              <a:rPr lang="fr-FR" dirty="0" smtClean="0">
                <a:latin typeface="Arial Narrow"/>
                <a:cs typeface="Arial Narrow"/>
              </a:rPr>
              <a:t> adresser aux </a:t>
            </a:r>
            <a:r>
              <a:rPr lang="fr-FR" dirty="0" err="1" smtClean="0">
                <a:latin typeface="Arial Narrow"/>
                <a:cs typeface="Arial Narrow"/>
              </a:rPr>
              <a:t>médecins</a:t>
            </a:r>
            <a:r>
              <a:rPr lang="fr-FR" dirty="0" smtClean="0">
                <a:latin typeface="Arial Narrow"/>
                <a:cs typeface="Arial Narrow"/>
              </a:rPr>
              <a:t> responsables de la commission </a:t>
            </a:r>
            <a:r>
              <a:rPr lang="fr-FR" dirty="0" err="1" smtClean="0">
                <a:latin typeface="Arial Narrow"/>
                <a:cs typeface="Arial Narrow"/>
              </a:rPr>
              <a:t>médico-administrative</a:t>
            </a:r>
            <a:r>
              <a:rPr lang="fr-FR" dirty="0" smtClean="0">
                <a:latin typeface="Arial Narrow"/>
                <a:cs typeface="Arial Narrow"/>
              </a:rPr>
              <a:t> </a:t>
            </a:r>
            <a:r>
              <a:rPr lang="fr-FR" dirty="0" err="1" smtClean="0">
                <a:latin typeface="Arial Narrow"/>
                <a:cs typeface="Arial Narrow"/>
              </a:rPr>
              <a:t>concernée</a:t>
            </a:r>
            <a:r>
              <a:rPr lang="fr-FR" dirty="0" smtClean="0">
                <a:latin typeface="Arial Narrow"/>
                <a:cs typeface="Arial Narrow"/>
              </a:rPr>
              <a:t> et non directement </a:t>
            </a:r>
            <a:r>
              <a:rPr lang="fr-FR" dirty="0" err="1" smtClean="0">
                <a:latin typeface="Arial Narrow"/>
                <a:cs typeface="Arial Narrow"/>
              </a:rPr>
              <a:t>à</a:t>
            </a:r>
            <a:r>
              <a:rPr lang="fr-FR" dirty="0" smtClean="0">
                <a:latin typeface="Arial Narrow"/>
                <a:cs typeface="Arial Narrow"/>
              </a:rPr>
              <a:t> l'administration.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Arial Narrow"/>
                <a:cs typeface="Arial Narrow"/>
              </a:rPr>
              <a:t>Quelles responsabilités? </a:t>
            </a:r>
            <a:endParaRPr lang="fr-FR" dirty="0">
              <a:latin typeface="Arial Narrow"/>
              <a:cs typeface="Arial Narrow"/>
            </a:endParaRPr>
          </a:p>
        </p:txBody>
      </p:sp>
      <p:sp>
        <p:nvSpPr>
          <p:cNvPr id="3" name="Espace réservé du contenu 2"/>
          <p:cNvSpPr>
            <a:spLocks noGrp="1"/>
          </p:cNvSpPr>
          <p:nvPr>
            <p:ph idx="1"/>
          </p:nvPr>
        </p:nvSpPr>
        <p:spPr/>
        <p:txBody>
          <a:bodyPr>
            <a:normAutofit/>
          </a:bodyPr>
          <a:lstStyle/>
          <a:p>
            <a:pPr algn="ctr">
              <a:buNone/>
            </a:pPr>
            <a:r>
              <a:rPr lang="fr-FR" dirty="0" smtClean="0">
                <a:latin typeface="Arial Narrow"/>
                <a:cs typeface="Arial Narrow"/>
              </a:rPr>
              <a:t>CM = responsabilité civile, pénale et ordinale</a:t>
            </a:r>
          </a:p>
          <a:p>
            <a:pPr algn="just"/>
            <a:r>
              <a:rPr lang="fr-FR" dirty="0" smtClean="0">
                <a:latin typeface="Arial Narrow"/>
                <a:cs typeface="Arial Narrow"/>
              </a:rPr>
              <a:t>Si violation du secret médical : article 226-13 CP = 1an et 15 000 euros </a:t>
            </a:r>
          </a:p>
          <a:p>
            <a:pPr algn="just"/>
            <a:r>
              <a:rPr lang="fr-FR" dirty="0" smtClean="0">
                <a:latin typeface="Arial Narrow"/>
                <a:cs typeface="Arial Narrow"/>
              </a:rPr>
              <a:t>Si faux certificats </a:t>
            </a:r>
            <a:r>
              <a:rPr lang="fr-FR" dirty="0" err="1" smtClean="0">
                <a:latin typeface="Arial Narrow"/>
                <a:cs typeface="Arial Narrow"/>
              </a:rPr>
              <a:t>médicaux</a:t>
            </a:r>
            <a:r>
              <a:rPr lang="fr-FR" dirty="0" smtClean="0">
                <a:latin typeface="Arial Narrow"/>
                <a:cs typeface="Arial Narrow"/>
              </a:rPr>
              <a:t> ou certificats de complaisance, le </a:t>
            </a:r>
            <a:r>
              <a:rPr lang="fr-FR" dirty="0" err="1" smtClean="0">
                <a:latin typeface="Arial Narrow"/>
                <a:cs typeface="Arial Narrow"/>
              </a:rPr>
              <a:t>médecin</a:t>
            </a:r>
            <a:r>
              <a:rPr lang="fr-FR" dirty="0" smtClean="0">
                <a:latin typeface="Arial Narrow"/>
                <a:cs typeface="Arial Narrow"/>
              </a:rPr>
              <a:t> est passible de sanctions, disciplinaires, civiles, </a:t>
            </a:r>
            <a:r>
              <a:rPr lang="fr-FR" dirty="0" err="1" smtClean="0">
                <a:latin typeface="Arial Narrow"/>
                <a:cs typeface="Arial Narrow"/>
              </a:rPr>
              <a:t>pénales</a:t>
            </a:r>
            <a:r>
              <a:rPr lang="fr-FR" dirty="0" smtClean="0">
                <a:latin typeface="Arial Narrow"/>
                <a:cs typeface="Arial Narrow"/>
              </a:rPr>
              <a:t> et de sanctions propres aux </a:t>
            </a:r>
            <a:r>
              <a:rPr lang="fr-FR" dirty="0" err="1" smtClean="0">
                <a:latin typeface="Arial Narrow"/>
                <a:cs typeface="Arial Narrow"/>
              </a:rPr>
              <a:t>législation</a:t>
            </a:r>
            <a:r>
              <a:rPr lang="fr-FR" dirty="0" smtClean="0">
                <a:latin typeface="Arial Narrow"/>
                <a:cs typeface="Arial Narrow"/>
              </a:rPr>
              <a:t> sociales.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dirty="0" smtClean="0">
                <a:latin typeface="Arial Narrow"/>
                <a:cs typeface="Arial Narrow"/>
              </a:rPr>
              <a:t>Qui le demande?</a:t>
            </a:r>
            <a:endParaRPr lang="fr-FR" sz="5400" dirty="0">
              <a:latin typeface="Arial Narrow"/>
              <a:cs typeface="Arial Narrow"/>
            </a:endParaRPr>
          </a:p>
        </p:txBody>
      </p:sp>
      <p:sp>
        <p:nvSpPr>
          <p:cNvPr id="3" name="Espace réservé du contenu 2"/>
          <p:cNvSpPr>
            <a:spLocks noGrp="1"/>
          </p:cNvSpPr>
          <p:nvPr>
            <p:ph idx="1"/>
          </p:nvPr>
        </p:nvSpPr>
        <p:spPr/>
        <p:txBody>
          <a:bodyPr anchor="ctr">
            <a:normAutofit/>
          </a:bodyPr>
          <a:lstStyle/>
          <a:p>
            <a:pPr algn="ctr">
              <a:buNone/>
            </a:pPr>
            <a:r>
              <a:rPr lang="fr-FR" dirty="0" smtClean="0">
                <a:solidFill>
                  <a:srgbClr val="FF0000"/>
                </a:solidFill>
                <a:latin typeface="Arial Narrow"/>
                <a:cs typeface="Arial Narrow"/>
              </a:rPr>
              <a:t>Le patient : circulaire du 27 septembre 2011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latin typeface="Arial Narrow"/>
                <a:cs typeface="Arial Narrow"/>
              </a:rPr>
              <a:t>C’est à dire……</a:t>
            </a:r>
            <a:endParaRPr lang="fr-FR" sz="4000" dirty="0">
              <a:latin typeface="Arial Narrow"/>
              <a:cs typeface="Arial Narrow"/>
            </a:endParaRPr>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latin typeface="Arial Narrow"/>
                <a:cs typeface="Arial Narrow"/>
              </a:rPr>
              <a:t>Article 441-7 CP</a:t>
            </a:r>
          </a:p>
          <a:p>
            <a:pPr algn="just"/>
            <a:r>
              <a:rPr lang="fr-FR" dirty="0" smtClean="0">
                <a:latin typeface="Arial Narrow"/>
                <a:cs typeface="Arial Narrow"/>
              </a:rPr>
              <a:t>Est puni d'un an d'emprisonnement et de 15 000 euros d'amende le fait :</a:t>
            </a:r>
          </a:p>
          <a:p>
            <a:pPr algn="just"/>
            <a:r>
              <a:rPr lang="fr-FR" dirty="0" smtClean="0">
                <a:latin typeface="Arial Narrow"/>
                <a:cs typeface="Arial Narrow"/>
              </a:rPr>
              <a:t>1° D'établir une attestation ou un certificat faisant état de faits matériellement inexacts ;</a:t>
            </a:r>
          </a:p>
          <a:p>
            <a:pPr algn="just"/>
            <a:r>
              <a:rPr lang="fr-FR" dirty="0" smtClean="0">
                <a:latin typeface="Arial Narrow"/>
                <a:cs typeface="Arial Narrow"/>
              </a:rPr>
              <a:t>2° De falsifier une attestation ou un certificat originairement sincère ;</a:t>
            </a:r>
          </a:p>
          <a:p>
            <a:pPr algn="just"/>
            <a:r>
              <a:rPr lang="fr-FR" dirty="0" smtClean="0">
                <a:latin typeface="Arial Narrow"/>
                <a:cs typeface="Arial Narrow"/>
              </a:rPr>
              <a:t>3° De faire usage d'une attestation ou d'un certificat inexact ou falsifié.</a:t>
            </a:r>
          </a:p>
          <a:p>
            <a:pPr algn="just"/>
            <a:r>
              <a:rPr lang="fr-FR" dirty="0" smtClean="0">
                <a:latin typeface="Arial Narrow"/>
                <a:cs typeface="Arial Narrow"/>
              </a:rPr>
              <a:t>Les peines sont portées à trois ans d'emprisonnement et à 45 000 euros d'amende lorsque l'infraction est commise en vue de porter préjudice au Trésor public ou au patrimoine d'autrui</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C’est à dire……</a:t>
            </a:r>
            <a:endParaRPr lang="fr-FR" dirty="0"/>
          </a:p>
        </p:txBody>
      </p:sp>
      <p:sp>
        <p:nvSpPr>
          <p:cNvPr id="3" name="Espace réservé du contenu 2"/>
          <p:cNvSpPr>
            <a:spLocks noGrp="1"/>
          </p:cNvSpPr>
          <p:nvPr>
            <p:ph idx="1"/>
          </p:nvPr>
        </p:nvSpPr>
        <p:spPr/>
        <p:txBody>
          <a:bodyPr>
            <a:normAutofit fontScale="77500" lnSpcReduction="20000"/>
          </a:bodyPr>
          <a:lstStyle/>
          <a:p>
            <a:pPr algn="just">
              <a:buNone/>
            </a:pPr>
            <a:r>
              <a:rPr lang="fr-FR" dirty="0" smtClean="0">
                <a:latin typeface="Arial Narrow"/>
                <a:cs typeface="Arial Narrow"/>
              </a:rPr>
              <a:t>Article 313-2 CP </a:t>
            </a:r>
          </a:p>
          <a:p>
            <a:pPr algn="just">
              <a:buNone/>
            </a:pPr>
            <a:r>
              <a:rPr lang="fr-FR" dirty="0" smtClean="0">
                <a:latin typeface="Arial Narrow"/>
                <a:cs typeface="Arial Narrow"/>
              </a:rPr>
              <a:t>Les peines sont portées à sept ans d'emprisonnement et à 750000 euros d'amende lorsque l'escroquerie est réalisée :</a:t>
            </a:r>
          </a:p>
          <a:p>
            <a:pPr algn="just">
              <a:buNone/>
            </a:pPr>
            <a:r>
              <a:rPr lang="fr-FR" dirty="0" smtClean="0">
                <a:latin typeface="Arial Narrow"/>
                <a:cs typeface="Arial Narrow"/>
              </a:rPr>
              <a:t>1° Par une personne dépositaire de l'autorité publique ou chargée d'une mission de service public, dans l'exercice ou à l'occasion de l'exercice de ses fonctions ou de sa mission ; (…) </a:t>
            </a:r>
          </a:p>
          <a:p>
            <a:pPr algn="just">
              <a:buNone/>
            </a:pPr>
            <a:r>
              <a:rPr lang="fr-FR" dirty="0" smtClean="0">
                <a:latin typeface="Arial Narrow"/>
                <a:cs typeface="Arial Narrow"/>
              </a:rPr>
              <a:t>5° Au préjudice d'une personne publique, d'un organisme de protection sociale ou d'un organisme chargé d'une mission de service public, pour l'obtention d'une allocation, d'une prestation, d'un paiement ou d'un avantage indu.</a:t>
            </a:r>
          </a:p>
          <a:p>
            <a:pPr algn="just">
              <a:buNone/>
            </a:pPr>
            <a:r>
              <a:rPr lang="fr-FR" dirty="0" smtClean="0">
                <a:latin typeface="Arial Narrow"/>
                <a:cs typeface="Arial Narrow"/>
              </a:rPr>
              <a:t>Les peines sont portées à dix ans d'emprisonnement et à 1 000 000 Euros d'amende lorsque l'escroquerie est commise en bande organisée.</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858272" y="4270311"/>
            <a:ext cx="7585710" cy="672353"/>
          </a:xfrm>
        </p:spPr>
        <p:txBody>
          <a:bodyPr>
            <a:normAutofit fontScale="90000"/>
          </a:bodyPr>
          <a:lstStyle/>
          <a:p>
            <a:r>
              <a:rPr lang="fr-FR" dirty="0" smtClean="0"/>
              <a:t/>
            </a:r>
            <a:br>
              <a:rPr lang="fr-FR" dirty="0" smtClean="0"/>
            </a:br>
            <a:r>
              <a:rPr lang="fr-FR" dirty="0" smtClean="0">
                <a:latin typeface="Arial Narrow"/>
                <a:cs typeface="Arial Narrow"/>
              </a:rPr>
              <a:t>Les recommandations </a:t>
            </a:r>
            <a:endParaRPr lang="fr-FR" dirty="0">
              <a:latin typeface="Arial Narrow"/>
              <a:cs typeface="Arial Narrow"/>
            </a:endParaRPr>
          </a:p>
        </p:txBody>
      </p:sp>
      <p:sp>
        <p:nvSpPr>
          <p:cNvPr id="5" name="Espace réservé pour une image  4"/>
          <p:cNvSpPr>
            <a:spLocks noGrp="1"/>
          </p:cNvSpPr>
          <p:nvPr>
            <p:ph type="pic" idx="1"/>
          </p:nvPr>
        </p:nvSpPr>
        <p:spPr/>
      </p:sp>
      <p:pic>
        <p:nvPicPr>
          <p:cNvPr id="7" name="Image 6"/>
          <p:cNvPicPr>
            <a:picLocks noChangeAspect="1"/>
          </p:cNvPicPr>
          <p:nvPr/>
        </p:nvPicPr>
        <p:blipFill>
          <a:blip r:embed="rId2"/>
          <a:stretch>
            <a:fillRect/>
          </a:stretch>
        </p:blipFill>
        <p:spPr>
          <a:xfrm>
            <a:off x="2950081" y="457200"/>
            <a:ext cx="3431943" cy="3205766"/>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z="4000" dirty="0" smtClean="0">
                <a:latin typeface="Arial Narrow"/>
                <a:cs typeface="Arial Narrow"/>
              </a:rPr>
              <a:t>Recommandations…..</a:t>
            </a:r>
            <a:endParaRPr lang="fr-FR" sz="4000" dirty="0">
              <a:latin typeface="Arial Narrow"/>
              <a:cs typeface="Arial Narrow"/>
            </a:endParaRPr>
          </a:p>
        </p:txBody>
      </p:sp>
      <p:sp>
        <p:nvSpPr>
          <p:cNvPr id="6" name="Espace réservé du contenu 5"/>
          <p:cNvSpPr>
            <a:spLocks noGrp="1"/>
          </p:cNvSpPr>
          <p:nvPr>
            <p:ph idx="1"/>
          </p:nvPr>
        </p:nvSpPr>
        <p:spPr/>
        <p:txBody>
          <a:bodyPr>
            <a:normAutofit fontScale="92500"/>
          </a:bodyPr>
          <a:lstStyle/>
          <a:p>
            <a:pPr algn="just">
              <a:buNone/>
            </a:pPr>
            <a:r>
              <a:rPr lang="fr-FR" dirty="0" smtClean="0">
                <a:latin typeface="Arial Narrow"/>
                <a:cs typeface="Arial Narrow"/>
              </a:rPr>
              <a:t>1- Faire </a:t>
            </a:r>
            <a:r>
              <a:rPr lang="fr-FR" dirty="0" err="1" smtClean="0">
                <a:latin typeface="Arial Narrow"/>
                <a:cs typeface="Arial Narrow"/>
              </a:rPr>
              <a:t>état</a:t>
            </a:r>
            <a:r>
              <a:rPr lang="fr-FR" dirty="0" smtClean="0">
                <a:latin typeface="Arial Narrow"/>
                <a:cs typeface="Arial Narrow"/>
              </a:rPr>
              <a:t> dans le certificat de l’apparence des </a:t>
            </a:r>
            <a:r>
              <a:rPr lang="fr-FR" dirty="0" err="1" smtClean="0">
                <a:latin typeface="Arial Narrow"/>
                <a:cs typeface="Arial Narrow"/>
              </a:rPr>
              <a:t>déficiences</a:t>
            </a:r>
            <a:r>
              <a:rPr lang="fr-FR" dirty="0" smtClean="0">
                <a:latin typeface="Arial Narrow"/>
                <a:cs typeface="Arial Narrow"/>
              </a:rPr>
              <a:t> </a:t>
            </a:r>
            <a:r>
              <a:rPr lang="fr-FR" dirty="0" err="1" smtClean="0">
                <a:latin typeface="Arial Narrow"/>
                <a:cs typeface="Arial Narrow"/>
              </a:rPr>
              <a:t>constatées</a:t>
            </a:r>
            <a:r>
              <a:rPr lang="fr-FR" dirty="0" smtClean="0">
                <a:latin typeface="Arial Narrow"/>
                <a:cs typeface="Arial Narrow"/>
              </a:rPr>
              <a:t> ou de la </a:t>
            </a:r>
            <a:r>
              <a:rPr lang="fr-FR" dirty="0" err="1" smtClean="0">
                <a:latin typeface="Arial Narrow"/>
                <a:cs typeface="Arial Narrow"/>
              </a:rPr>
              <a:t>particulière</a:t>
            </a:r>
            <a:r>
              <a:rPr lang="fr-FR" dirty="0" smtClean="0">
                <a:latin typeface="Arial Narrow"/>
                <a:cs typeface="Arial Narrow"/>
              </a:rPr>
              <a:t> </a:t>
            </a:r>
            <a:r>
              <a:rPr lang="fr-FR" dirty="0" err="1" smtClean="0">
                <a:latin typeface="Arial Narrow"/>
                <a:cs typeface="Arial Narrow"/>
              </a:rPr>
              <a:t>vulnérabilité</a:t>
            </a:r>
            <a:r>
              <a:rPr lang="fr-FR" dirty="0" smtClean="0">
                <a:latin typeface="Arial Narrow"/>
                <a:cs typeface="Arial Narrow"/>
              </a:rPr>
              <a:t> de la victime </a:t>
            </a:r>
            <a:r>
              <a:rPr lang="fr-FR" dirty="0" err="1" smtClean="0">
                <a:latin typeface="Arial Narrow"/>
                <a:cs typeface="Arial Narrow"/>
              </a:rPr>
              <a:t>examinée</a:t>
            </a:r>
            <a:r>
              <a:rPr lang="fr-FR" dirty="0" smtClean="0">
                <a:latin typeface="Arial Narrow"/>
                <a:cs typeface="Arial Narrow"/>
              </a:rPr>
              <a:t>. </a:t>
            </a:r>
          </a:p>
          <a:p>
            <a:pPr algn="just">
              <a:buNone/>
            </a:pPr>
            <a:r>
              <a:rPr lang="fr-FR" dirty="0" smtClean="0">
                <a:latin typeface="Arial Narrow"/>
                <a:cs typeface="Arial Narrow"/>
              </a:rPr>
              <a:t>2- Lorsque la victime ne </a:t>
            </a:r>
            <a:r>
              <a:rPr lang="fr-FR" dirty="0" err="1" smtClean="0">
                <a:latin typeface="Arial Narrow"/>
                <a:cs typeface="Arial Narrow"/>
              </a:rPr>
              <a:t>maîtrise</a:t>
            </a:r>
            <a:r>
              <a:rPr lang="fr-FR" dirty="0" smtClean="0">
                <a:latin typeface="Arial Narrow"/>
                <a:cs typeface="Arial Narrow"/>
              </a:rPr>
              <a:t> pas la langue </a:t>
            </a:r>
            <a:r>
              <a:rPr lang="fr-FR" dirty="0" err="1" smtClean="0">
                <a:latin typeface="Arial Narrow"/>
                <a:cs typeface="Arial Narrow"/>
              </a:rPr>
              <a:t>française</a:t>
            </a:r>
            <a:r>
              <a:rPr lang="fr-FR" dirty="0" smtClean="0">
                <a:latin typeface="Arial Narrow"/>
                <a:cs typeface="Arial Narrow"/>
              </a:rPr>
              <a:t> et que le </a:t>
            </a:r>
            <a:r>
              <a:rPr lang="fr-FR" dirty="0" err="1" smtClean="0">
                <a:latin typeface="Arial Narrow"/>
                <a:cs typeface="Arial Narrow"/>
              </a:rPr>
              <a:t>médecin</a:t>
            </a:r>
            <a:r>
              <a:rPr lang="fr-FR" dirty="0" smtClean="0">
                <a:latin typeface="Arial Narrow"/>
                <a:cs typeface="Arial Narrow"/>
              </a:rPr>
              <a:t> ne </a:t>
            </a:r>
            <a:r>
              <a:rPr lang="fr-FR" dirty="0" err="1" smtClean="0">
                <a:latin typeface="Arial Narrow"/>
                <a:cs typeface="Arial Narrow"/>
              </a:rPr>
              <a:t>maîtrise</a:t>
            </a:r>
            <a:r>
              <a:rPr lang="fr-FR" dirty="0" smtClean="0">
                <a:latin typeface="Arial Narrow"/>
                <a:cs typeface="Arial Narrow"/>
              </a:rPr>
              <a:t> pas la langue de la victime, il est </a:t>
            </a:r>
            <a:r>
              <a:rPr lang="fr-FR" dirty="0" err="1" smtClean="0">
                <a:latin typeface="Arial Narrow"/>
                <a:cs typeface="Arial Narrow"/>
              </a:rPr>
              <a:t>recommandé</a:t>
            </a:r>
            <a:r>
              <a:rPr lang="fr-FR" dirty="0" smtClean="0">
                <a:latin typeface="Arial Narrow"/>
                <a:cs typeface="Arial Narrow"/>
              </a:rPr>
              <a:t> de faire appel, avec son consentement, </a:t>
            </a:r>
            <a:r>
              <a:rPr lang="fr-FR" dirty="0" err="1" smtClean="0">
                <a:latin typeface="Arial Narrow"/>
                <a:cs typeface="Arial Narrow"/>
              </a:rPr>
              <a:t>à</a:t>
            </a:r>
            <a:r>
              <a:rPr lang="fr-FR" dirty="0" smtClean="0">
                <a:latin typeface="Arial Narrow"/>
                <a:cs typeface="Arial Narrow"/>
              </a:rPr>
              <a:t> un </a:t>
            </a:r>
            <a:r>
              <a:rPr lang="fr-FR" dirty="0" err="1" smtClean="0">
                <a:latin typeface="Arial Narrow"/>
                <a:cs typeface="Arial Narrow"/>
              </a:rPr>
              <a:t>interprète</a:t>
            </a:r>
            <a:r>
              <a:rPr lang="fr-FR" dirty="0" smtClean="0">
                <a:latin typeface="Arial Narrow"/>
                <a:cs typeface="Arial Narrow"/>
              </a:rPr>
              <a:t>. </a:t>
            </a:r>
          </a:p>
          <a:p>
            <a:pPr algn="just">
              <a:buNone/>
            </a:pPr>
            <a:r>
              <a:rPr lang="fr-FR" dirty="0" smtClean="0">
                <a:latin typeface="Arial Narrow"/>
                <a:cs typeface="Arial Narrow"/>
              </a:rPr>
              <a:t>3- Lorsque la victime </a:t>
            </a:r>
            <a:r>
              <a:rPr lang="fr-FR" dirty="0" err="1" smtClean="0">
                <a:latin typeface="Arial Narrow"/>
                <a:cs typeface="Arial Narrow"/>
              </a:rPr>
              <a:t>présente</a:t>
            </a:r>
            <a:r>
              <a:rPr lang="fr-FR" dirty="0" smtClean="0">
                <a:latin typeface="Arial Narrow"/>
                <a:cs typeface="Arial Narrow"/>
              </a:rPr>
              <a:t> une </a:t>
            </a:r>
            <a:r>
              <a:rPr lang="fr-FR" dirty="0" err="1" smtClean="0">
                <a:latin typeface="Arial Narrow"/>
                <a:cs typeface="Arial Narrow"/>
              </a:rPr>
              <a:t>difficulté</a:t>
            </a:r>
            <a:r>
              <a:rPr lang="fr-FR" dirty="0" smtClean="0">
                <a:latin typeface="Arial Narrow"/>
                <a:cs typeface="Arial Narrow"/>
              </a:rPr>
              <a:t> ou une </a:t>
            </a:r>
            <a:r>
              <a:rPr lang="fr-FR" dirty="0" err="1" smtClean="0">
                <a:latin typeface="Arial Narrow"/>
                <a:cs typeface="Arial Narrow"/>
              </a:rPr>
              <a:t>impossibilité</a:t>
            </a:r>
            <a:r>
              <a:rPr lang="fr-FR" dirty="0" smtClean="0">
                <a:latin typeface="Arial Narrow"/>
                <a:cs typeface="Arial Narrow"/>
              </a:rPr>
              <a:t> d’expression, il est </a:t>
            </a:r>
            <a:r>
              <a:rPr lang="fr-FR" dirty="0" err="1" smtClean="0">
                <a:latin typeface="Arial Narrow"/>
                <a:cs typeface="Arial Narrow"/>
              </a:rPr>
              <a:t>recommandé</a:t>
            </a:r>
            <a:r>
              <a:rPr lang="fr-FR" dirty="0" smtClean="0">
                <a:latin typeface="Arial Narrow"/>
                <a:cs typeface="Arial Narrow"/>
              </a:rPr>
              <a:t> de faire appel, avec son consentement, </a:t>
            </a:r>
            <a:r>
              <a:rPr lang="fr-FR" dirty="0" err="1" smtClean="0">
                <a:latin typeface="Arial Narrow"/>
                <a:cs typeface="Arial Narrow"/>
              </a:rPr>
              <a:t>à</a:t>
            </a:r>
            <a:r>
              <a:rPr lang="fr-FR" dirty="0" smtClean="0">
                <a:latin typeface="Arial Narrow"/>
                <a:cs typeface="Arial Narrow"/>
              </a:rPr>
              <a:t> un assistant de communication </a:t>
            </a:r>
          </a:p>
          <a:p>
            <a:pPr algn="just"/>
            <a:endParaRPr lang="fr-FR" dirty="0" smtClean="0">
              <a:latin typeface="Arial Narrow"/>
              <a:cs typeface="Arial Narrow"/>
            </a:endParaRP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sz="4000" dirty="0" smtClean="0">
                <a:latin typeface="Arial Narrow"/>
                <a:cs typeface="Arial Narrow"/>
              </a:rPr>
              <a:t>Recommandations…..</a:t>
            </a:r>
            <a:endParaRPr lang="fr-FR" sz="4000" dirty="0">
              <a:latin typeface="Arial Narrow"/>
              <a:cs typeface="Arial Narrow"/>
            </a:endParaRPr>
          </a:p>
        </p:txBody>
      </p:sp>
      <p:sp>
        <p:nvSpPr>
          <p:cNvPr id="6" name="Espace réservé du contenu 5"/>
          <p:cNvSpPr>
            <a:spLocks noGrp="1"/>
          </p:cNvSpPr>
          <p:nvPr>
            <p:ph idx="1"/>
          </p:nvPr>
        </p:nvSpPr>
        <p:spPr/>
        <p:txBody>
          <a:bodyPr>
            <a:normAutofit/>
          </a:bodyPr>
          <a:lstStyle/>
          <a:p>
            <a:pPr algn="just">
              <a:buNone/>
            </a:pPr>
            <a:r>
              <a:rPr lang="fr-FR" dirty="0" smtClean="0">
                <a:latin typeface="Arial Narrow"/>
                <a:cs typeface="Arial Narrow"/>
              </a:rPr>
              <a:t>4- En cas de constatation de maltraitance chez l’enfant, la protection de l’enfant prime sur la </a:t>
            </a:r>
            <a:r>
              <a:rPr lang="fr-FR" dirty="0" err="1" smtClean="0">
                <a:latin typeface="Arial Narrow"/>
                <a:cs typeface="Arial Narrow"/>
              </a:rPr>
              <a:t>rédaction</a:t>
            </a:r>
            <a:r>
              <a:rPr lang="fr-FR" dirty="0" smtClean="0">
                <a:latin typeface="Arial Narrow"/>
                <a:cs typeface="Arial Narrow"/>
              </a:rPr>
              <a:t> du certificat et il est </a:t>
            </a:r>
            <a:r>
              <a:rPr lang="fr-FR" dirty="0" err="1" smtClean="0">
                <a:latin typeface="Arial Narrow"/>
                <a:cs typeface="Arial Narrow"/>
              </a:rPr>
              <a:t>recommandé</a:t>
            </a:r>
            <a:r>
              <a:rPr lang="fr-FR" dirty="0" smtClean="0">
                <a:latin typeface="Arial Narrow"/>
                <a:cs typeface="Arial Narrow"/>
              </a:rPr>
              <a:t> d’hospitaliser l’enfant, de </a:t>
            </a:r>
            <a:r>
              <a:rPr lang="fr-FR" dirty="0" err="1" smtClean="0">
                <a:latin typeface="Arial Narrow"/>
                <a:cs typeface="Arial Narrow"/>
              </a:rPr>
              <a:t>manière</a:t>
            </a:r>
            <a:r>
              <a:rPr lang="fr-FR" dirty="0" smtClean="0">
                <a:latin typeface="Arial Narrow"/>
                <a:cs typeface="Arial Narrow"/>
              </a:rPr>
              <a:t> </a:t>
            </a:r>
            <a:r>
              <a:rPr lang="fr-FR" dirty="0" err="1" smtClean="0">
                <a:latin typeface="Arial Narrow"/>
                <a:cs typeface="Arial Narrow"/>
              </a:rPr>
              <a:t>à</a:t>
            </a:r>
            <a:r>
              <a:rPr lang="fr-FR" dirty="0" smtClean="0">
                <a:latin typeface="Arial Narrow"/>
                <a:cs typeface="Arial Narrow"/>
              </a:rPr>
              <a:t> l’</a:t>
            </a:r>
            <a:r>
              <a:rPr lang="fr-FR" dirty="0" err="1" smtClean="0">
                <a:latin typeface="Arial Narrow"/>
                <a:cs typeface="Arial Narrow"/>
              </a:rPr>
              <a:t>éloigner</a:t>
            </a:r>
            <a:r>
              <a:rPr lang="fr-FR" dirty="0" smtClean="0">
                <a:latin typeface="Arial Narrow"/>
                <a:cs typeface="Arial Narrow"/>
              </a:rPr>
              <a:t> du danger et </a:t>
            </a:r>
            <a:r>
              <a:rPr lang="fr-FR" dirty="0" err="1" smtClean="0">
                <a:latin typeface="Arial Narrow"/>
                <a:cs typeface="Arial Narrow"/>
              </a:rPr>
              <a:t>à</a:t>
            </a:r>
            <a:r>
              <a:rPr lang="fr-FR" dirty="0" smtClean="0">
                <a:latin typeface="Arial Narrow"/>
                <a:cs typeface="Arial Narrow"/>
              </a:rPr>
              <a:t> </a:t>
            </a:r>
            <a:r>
              <a:rPr lang="fr-FR" dirty="0" err="1" smtClean="0">
                <a:latin typeface="Arial Narrow"/>
                <a:cs typeface="Arial Narrow"/>
              </a:rPr>
              <a:t>réaliser</a:t>
            </a:r>
            <a:r>
              <a:rPr lang="fr-FR" dirty="0" smtClean="0">
                <a:latin typeface="Arial Narrow"/>
                <a:cs typeface="Arial Narrow"/>
              </a:rPr>
              <a:t> une </a:t>
            </a:r>
            <a:r>
              <a:rPr lang="fr-FR" dirty="0" err="1" smtClean="0">
                <a:latin typeface="Arial Narrow"/>
                <a:cs typeface="Arial Narrow"/>
              </a:rPr>
              <a:t>évaluation</a:t>
            </a:r>
            <a:r>
              <a:rPr lang="fr-FR" dirty="0" smtClean="0">
                <a:latin typeface="Arial Narrow"/>
                <a:cs typeface="Arial Narrow"/>
              </a:rPr>
              <a:t> multidisciplinaire (sociale, psychologique, </a:t>
            </a:r>
            <a:r>
              <a:rPr lang="fr-FR" dirty="0" err="1" smtClean="0">
                <a:latin typeface="Arial Narrow"/>
                <a:cs typeface="Arial Narrow"/>
              </a:rPr>
              <a:t>médicale</a:t>
            </a:r>
            <a:r>
              <a:rPr lang="fr-FR" dirty="0" smtClean="0">
                <a:latin typeface="Arial Narrow"/>
                <a:cs typeface="Arial Narrow"/>
              </a:rPr>
              <a:t>, judiciaire) </a:t>
            </a:r>
          </a:p>
          <a:p>
            <a:endParaRPr lang="fr-FR" dirty="0" smtClean="0"/>
          </a:p>
          <a:p>
            <a:pPr algn="just">
              <a:buNone/>
            </a:pPr>
            <a:endParaRPr lang="fr-FR" dirty="0" smtClean="0">
              <a:latin typeface="Arial Narrow"/>
              <a:cs typeface="Arial Narrow"/>
            </a:endParaRP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Recommandations…..</a:t>
            </a:r>
            <a:endParaRPr lang="fr-FR" dirty="0"/>
          </a:p>
        </p:txBody>
      </p:sp>
      <p:sp>
        <p:nvSpPr>
          <p:cNvPr id="3" name="Espace réservé du contenu 2"/>
          <p:cNvSpPr>
            <a:spLocks noGrp="1"/>
          </p:cNvSpPr>
          <p:nvPr>
            <p:ph idx="1"/>
          </p:nvPr>
        </p:nvSpPr>
        <p:spPr/>
        <p:txBody>
          <a:bodyPr>
            <a:normAutofit fontScale="85000" lnSpcReduction="20000"/>
          </a:bodyPr>
          <a:lstStyle/>
          <a:p>
            <a:pPr algn="just">
              <a:buNone/>
            </a:pPr>
            <a:r>
              <a:rPr lang="fr-FR" dirty="0" smtClean="0">
                <a:latin typeface="Arial Narrow"/>
                <a:cs typeface="Arial Narrow"/>
              </a:rPr>
              <a:t>5- Rédaction : </a:t>
            </a:r>
          </a:p>
          <a:p>
            <a:pPr lvl="1" algn="just">
              <a:buFontTx/>
              <a:buChar char="-"/>
            </a:pPr>
            <a:r>
              <a:rPr lang="fr-FR" dirty="0" smtClean="0">
                <a:latin typeface="Arial Narrow"/>
                <a:cs typeface="Arial Narrow"/>
              </a:rPr>
              <a:t>d’exprimer, au présent de l’indicatif, les constatations faites et certaines ;</a:t>
            </a:r>
            <a:r>
              <a:rPr lang="fr-FR" sz="2400" dirty="0" smtClean="0">
                <a:latin typeface="Arial Narrow"/>
                <a:cs typeface="Arial Narrow"/>
              </a:rPr>
              <a:t> </a:t>
            </a:r>
          </a:p>
          <a:p>
            <a:pPr lvl="1" algn="just">
              <a:buFontTx/>
              <a:buChar char="-"/>
            </a:pPr>
            <a:r>
              <a:rPr lang="fr-FR" sz="2400" dirty="0" smtClean="0">
                <a:latin typeface="Arial Narrow"/>
                <a:cs typeface="Arial Narrow"/>
              </a:rPr>
              <a:t>de </a:t>
            </a:r>
            <a:r>
              <a:rPr lang="fr-FR" sz="2400" dirty="0" err="1" smtClean="0">
                <a:latin typeface="Arial Narrow"/>
                <a:cs typeface="Arial Narrow"/>
              </a:rPr>
              <a:t>rédiger</a:t>
            </a:r>
            <a:r>
              <a:rPr lang="fr-FR" sz="2400" dirty="0" smtClean="0">
                <a:latin typeface="Arial Narrow"/>
                <a:cs typeface="Arial Narrow"/>
              </a:rPr>
              <a:t> le certificat en </a:t>
            </a:r>
            <a:r>
              <a:rPr lang="fr-FR" sz="2400" dirty="0" err="1" smtClean="0">
                <a:latin typeface="Arial Narrow"/>
                <a:cs typeface="Arial Narrow"/>
              </a:rPr>
              <a:t>français</a:t>
            </a:r>
            <a:r>
              <a:rPr lang="fr-FR" sz="2400" dirty="0" smtClean="0">
                <a:latin typeface="Arial Narrow"/>
                <a:cs typeface="Arial Narrow"/>
              </a:rPr>
              <a:t>, sur papier libre, de </a:t>
            </a:r>
            <a:r>
              <a:rPr lang="fr-FR" sz="2400" dirty="0" err="1" smtClean="0">
                <a:latin typeface="Arial Narrow"/>
                <a:cs typeface="Arial Narrow"/>
              </a:rPr>
              <a:t>préférence</a:t>
            </a:r>
            <a:r>
              <a:rPr lang="fr-FR" sz="2400" dirty="0" smtClean="0">
                <a:latin typeface="Arial Narrow"/>
                <a:cs typeface="Arial Narrow"/>
              </a:rPr>
              <a:t> </a:t>
            </a:r>
            <a:r>
              <a:rPr lang="fr-FR" sz="2400" dirty="0" err="1" smtClean="0">
                <a:latin typeface="Arial Narrow"/>
                <a:cs typeface="Arial Narrow"/>
              </a:rPr>
              <a:t>dactylographié</a:t>
            </a:r>
            <a:r>
              <a:rPr lang="fr-FR" sz="2400" dirty="0" smtClean="0">
                <a:latin typeface="Arial Narrow"/>
                <a:cs typeface="Arial Narrow"/>
              </a:rPr>
              <a:t> </a:t>
            </a:r>
            <a:endParaRPr lang="fr-FR" dirty="0" smtClean="0">
              <a:latin typeface="Arial Narrow"/>
              <a:cs typeface="Arial Narrow"/>
            </a:endParaRPr>
          </a:p>
          <a:p>
            <a:pPr lvl="1" algn="just">
              <a:buFontTx/>
              <a:buChar char="-"/>
            </a:pPr>
            <a:r>
              <a:rPr lang="fr-FR" dirty="0" smtClean="0">
                <a:latin typeface="Arial Narrow"/>
                <a:cs typeface="Arial Narrow"/>
              </a:rPr>
              <a:t>de proscrire l’emploi du conditionnel ;</a:t>
            </a:r>
          </a:p>
          <a:p>
            <a:pPr lvl="1" algn="just">
              <a:buFontTx/>
              <a:buChar char="-"/>
            </a:pPr>
            <a:r>
              <a:rPr lang="fr-FR" dirty="0" smtClean="0">
                <a:latin typeface="Arial Narrow"/>
                <a:cs typeface="Arial Narrow"/>
              </a:rPr>
              <a:t>d’</a:t>
            </a:r>
            <a:r>
              <a:rPr lang="fr-FR" dirty="0" err="1" smtClean="0">
                <a:latin typeface="Arial Narrow"/>
                <a:cs typeface="Arial Narrow"/>
              </a:rPr>
              <a:t>éviter</a:t>
            </a:r>
            <a:r>
              <a:rPr lang="fr-FR" dirty="0" smtClean="0">
                <a:latin typeface="Arial Narrow"/>
                <a:cs typeface="Arial Narrow"/>
              </a:rPr>
              <a:t> les omissions et la </a:t>
            </a:r>
            <a:r>
              <a:rPr lang="fr-FR" dirty="0" err="1" smtClean="0">
                <a:latin typeface="Arial Narrow"/>
                <a:cs typeface="Arial Narrow"/>
              </a:rPr>
              <a:t>surdescription</a:t>
            </a:r>
            <a:r>
              <a:rPr lang="fr-FR" dirty="0" smtClean="0">
                <a:latin typeface="Arial Narrow"/>
                <a:cs typeface="Arial Narrow"/>
              </a:rPr>
              <a:t> </a:t>
            </a:r>
            <a:r>
              <a:rPr lang="fr-FR" dirty="0" err="1" smtClean="0">
                <a:latin typeface="Arial Narrow"/>
                <a:cs typeface="Arial Narrow"/>
              </a:rPr>
              <a:t>dénaturant</a:t>
            </a:r>
            <a:r>
              <a:rPr lang="fr-FR" dirty="0" smtClean="0">
                <a:latin typeface="Arial Narrow"/>
                <a:cs typeface="Arial Narrow"/>
              </a:rPr>
              <a:t> les faits ;</a:t>
            </a:r>
          </a:p>
          <a:p>
            <a:pPr lvl="1" algn="just">
              <a:buFontTx/>
              <a:buChar char="-"/>
            </a:pPr>
            <a:r>
              <a:rPr lang="fr-FR" dirty="0" smtClean="0">
                <a:latin typeface="Arial Narrow"/>
                <a:cs typeface="Arial Narrow"/>
              </a:rPr>
              <a:t>de ne pas </a:t>
            </a:r>
            <a:r>
              <a:rPr lang="fr-FR" dirty="0" err="1" smtClean="0">
                <a:latin typeface="Arial Narrow"/>
                <a:cs typeface="Arial Narrow"/>
              </a:rPr>
              <a:t>interpréter</a:t>
            </a:r>
            <a:r>
              <a:rPr lang="fr-FR" dirty="0" smtClean="0">
                <a:latin typeface="Arial Narrow"/>
                <a:cs typeface="Arial Narrow"/>
              </a:rPr>
              <a:t> les faits ; </a:t>
            </a:r>
          </a:p>
          <a:p>
            <a:pPr lvl="1" algn="just">
              <a:buFontTx/>
              <a:buChar char="-"/>
            </a:pPr>
            <a:r>
              <a:rPr lang="fr-FR" sz="2400" dirty="0" smtClean="0">
                <a:latin typeface="Arial Narrow"/>
                <a:cs typeface="Arial Narrow"/>
              </a:rPr>
              <a:t>de mots </a:t>
            </a:r>
            <a:r>
              <a:rPr lang="fr-FR" sz="2400" dirty="0" err="1" smtClean="0">
                <a:latin typeface="Arial Narrow"/>
                <a:cs typeface="Arial Narrow"/>
              </a:rPr>
              <a:t>connotés</a:t>
            </a:r>
            <a:r>
              <a:rPr lang="fr-FR" sz="2400" dirty="0" smtClean="0">
                <a:latin typeface="Arial Narrow"/>
                <a:cs typeface="Arial Narrow"/>
              </a:rPr>
              <a:t>, tels que « </a:t>
            </a:r>
            <a:r>
              <a:rPr lang="fr-FR" sz="2400" dirty="0" err="1" smtClean="0">
                <a:latin typeface="Arial Narrow"/>
                <a:cs typeface="Arial Narrow"/>
              </a:rPr>
              <a:t>harcèlement</a:t>
            </a:r>
            <a:r>
              <a:rPr lang="fr-FR" sz="2400" dirty="0" smtClean="0">
                <a:latin typeface="Arial Narrow"/>
                <a:cs typeface="Arial Narrow"/>
              </a:rPr>
              <a:t> », sauf s’il s’agit des dires de la victime, auquel cas ils seront </a:t>
            </a:r>
            <a:r>
              <a:rPr lang="fr-FR" sz="2400" dirty="0" err="1" smtClean="0">
                <a:latin typeface="Arial Narrow"/>
                <a:cs typeface="Arial Narrow"/>
              </a:rPr>
              <a:t>rapportés</a:t>
            </a:r>
            <a:r>
              <a:rPr lang="fr-FR" sz="2400" dirty="0" smtClean="0">
                <a:latin typeface="Arial Narrow"/>
                <a:cs typeface="Arial Narrow"/>
              </a:rPr>
              <a:t> entre guillemets sous la forme « X dit avoir </a:t>
            </a:r>
            <a:r>
              <a:rPr lang="fr-FR" sz="2400" dirty="0" err="1" smtClean="0">
                <a:latin typeface="Arial Narrow"/>
                <a:cs typeface="Arial Narrow"/>
              </a:rPr>
              <a:t>été</a:t>
            </a:r>
            <a:r>
              <a:rPr lang="fr-FR" sz="2400" dirty="0" smtClean="0">
                <a:latin typeface="Arial Narrow"/>
                <a:cs typeface="Arial Narrow"/>
              </a:rPr>
              <a:t> victime  de... », « la victime </a:t>
            </a:r>
            <a:r>
              <a:rPr lang="fr-FR" sz="2400" dirty="0" err="1" smtClean="0">
                <a:latin typeface="Arial Narrow"/>
                <a:cs typeface="Arial Narrow"/>
              </a:rPr>
              <a:t>déclare</a:t>
            </a:r>
            <a:r>
              <a:rPr lang="fr-FR" sz="2400" dirty="0" smtClean="0">
                <a:latin typeface="Arial Narrow"/>
                <a:cs typeface="Arial Narrow"/>
              </a:rPr>
              <a:t>... », « selon les dires de la victime... »</a:t>
            </a:r>
            <a:endParaRPr lang="fr-FR" dirty="0" smtClean="0">
              <a:latin typeface="Arial Narrow"/>
              <a:cs typeface="Arial Narrow"/>
            </a:endParaRPr>
          </a:p>
          <a:p>
            <a:pPr algn="just">
              <a:buNone/>
            </a:pPr>
            <a:r>
              <a:rPr lang="fr-FR" dirty="0" smtClean="0">
                <a:latin typeface="Arial Narrow"/>
                <a:cs typeface="Arial Narrow"/>
              </a:rPr>
              <a:t>	</a:t>
            </a:r>
            <a:endParaRPr lang="fr-FR" sz="2194" dirty="0" smtClean="0">
              <a:latin typeface="Arial Narrow"/>
              <a:cs typeface="Arial Narrow"/>
            </a:endParaRPr>
          </a:p>
          <a:p>
            <a:endParaRPr lang="fr-FR" dirty="0" smtClean="0"/>
          </a:p>
          <a:p>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Recommandations…..</a:t>
            </a: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dirty="0" smtClean="0">
                <a:latin typeface="Arial Narrow"/>
                <a:cs typeface="Arial Narrow"/>
              </a:rPr>
              <a:t>l’identification du </a:t>
            </a:r>
            <a:r>
              <a:rPr lang="fr-FR" dirty="0" err="1" smtClean="0">
                <a:latin typeface="Arial Narrow"/>
                <a:cs typeface="Arial Narrow"/>
              </a:rPr>
              <a:t>médecin</a:t>
            </a:r>
            <a:r>
              <a:rPr lang="fr-FR" dirty="0" smtClean="0">
                <a:latin typeface="Arial Narrow"/>
                <a:cs typeface="Arial Narrow"/>
              </a:rPr>
              <a:t> signataire (nom, </a:t>
            </a:r>
            <a:r>
              <a:rPr lang="fr-FR" dirty="0" err="1" smtClean="0">
                <a:latin typeface="Arial Narrow"/>
                <a:cs typeface="Arial Narrow"/>
              </a:rPr>
              <a:t>prénom</a:t>
            </a:r>
            <a:r>
              <a:rPr lang="fr-FR" dirty="0" smtClean="0">
                <a:latin typeface="Arial Narrow"/>
                <a:cs typeface="Arial Narrow"/>
              </a:rPr>
              <a:t>, adresse, </a:t>
            </a:r>
            <a:r>
              <a:rPr lang="fr-FR" dirty="0" err="1" smtClean="0">
                <a:latin typeface="Arial Narrow"/>
                <a:cs typeface="Arial Narrow"/>
              </a:rPr>
              <a:t>numéro</a:t>
            </a:r>
            <a:r>
              <a:rPr lang="fr-FR" dirty="0" smtClean="0">
                <a:latin typeface="Arial Narrow"/>
                <a:cs typeface="Arial Narrow"/>
              </a:rPr>
              <a:t> d’inscription </a:t>
            </a:r>
            <a:r>
              <a:rPr lang="fr-FR" dirty="0" err="1" smtClean="0">
                <a:latin typeface="Arial Narrow"/>
                <a:cs typeface="Arial Narrow"/>
              </a:rPr>
              <a:t>à</a:t>
            </a:r>
            <a:r>
              <a:rPr lang="fr-FR" dirty="0" smtClean="0">
                <a:latin typeface="Arial Narrow"/>
                <a:cs typeface="Arial Narrow"/>
              </a:rPr>
              <a:t> l’ordre des </a:t>
            </a:r>
            <a:r>
              <a:rPr lang="fr-FR" dirty="0" err="1" smtClean="0">
                <a:latin typeface="Arial Narrow"/>
                <a:cs typeface="Arial Narrow"/>
              </a:rPr>
              <a:t>médecins</a:t>
            </a:r>
            <a:r>
              <a:rPr lang="fr-FR" dirty="0" smtClean="0">
                <a:latin typeface="Arial Narrow"/>
                <a:cs typeface="Arial Narrow"/>
              </a:rPr>
              <a:t>) et la prestation de serment si le </a:t>
            </a:r>
            <a:r>
              <a:rPr lang="fr-FR" dirty="0" err="1" smtClean="0">
                <a:latin typeface="Arial Narrow"/>
                <a:cs typeface="Arial Narrow"/>
              </a:rPr>
              <a:t>médecin</a:t>
            </a:r>
            <a:r>
              <a:rPr lang="fr-FR" dirty="0" smtClean="0">
                <a:latin typeface="Arial Narrow"/>
                <a:cs typeface="Arial Narrow"/>
              </a:rPr>
              <a:t> a </a:t>
            </a:r>
            <a:r>
              <a:rPr lang="fr-FR" dirty="0" err="1" smtClean="0">
                <a:latin typeface="Arial Narrow"/>
                <a:cs typeface="Arial Narrow"/>
              </a:rPr>
              <a:t>été</a:t>
            </a:r>
            <a:r>
              <a:rPr lang="fr-FR" dirty="0" smtClean="0">
                <a:latin typeface="Arial Narrow"/>
                <a:cs typeface="Arial Narrow"/>
              </a:rPr>
              <a:t> requis par les </a:t>
            </a:r>
            <a:r>
              <a:rPr lang="fr-FR" dirty="0" err="1" smtClean="0">
                <a:latin typeface="Arial Narrow"/>
                <a:cs typeface="Arial Narrow"/>
              </a:rPr>
              <a:t>autorités</a:t>
            </a:r>
            <a:r>
              <a:rPr lang="fr-FR" dirty="0" smtClean="0">
                <a:latin typeface="Arial Narrow"/>
                <a:cs typeface="Arial Narrow"/>
              </a:rPr>
              <a:t> judiciaires et s’il ne figure pas sur la liste des experts (prestation de serment par </a:t>
            </a:r>
            <a:r>
              <a:rPr lang="fr-FR" dirty="0" err="1" smtClean="0">
                <a:latin typeface="Arial Narrow"/>
                <a:cs typeface="Arial Narrow"/>
              </a:rPr>
              <a:t>écrit</a:t>
            </a:r>
            <a:r>
              <a:rPr lang="fr-FR" dirty="0" smtClean="0">
                <a:latin typeface="Arial Narrow"/>
                <a:cs typeface="Arial Narrow"/>
              </a:rPr>
              <a:t> selon la formulation </a:t>
            </a:r>
            <a:r>
              <a:rPr lang="fr-FR" dirty="0" err="1" smtClean="0">
                <a:latin typeface="Arial Narrow"/>
                <a:cs typeface="Arial Narrow"/>
              </a:rPr>
              <a:t>indiquée</a:t>
            </a:r>
            <a:r>
              <a:rPr lang="fr-FR" dirty="0" smtClean="0">
                <a:latin typeface="Arial Narrow"/>
                <a:cs typeface="Arial Narrow"/>
              </a:rPr>
              <a:t> dans la </a:t>
            </a:r>
            <a:r>
              <a:rPr lang="fr-FR" dirty="0" err="1" smtClean="0">
                <a:latin typeface="Arial Narrow"/>
                <a:cs typeface="Arial Narrow"/>
              </a:rPr>
              <a:t>réquisition</a:t>
            </a:r>
            <a:r>
              <a:rPr lang="fr-FR" dirty="0" smtClean="0">
                <a:latin typeface="Arial Narrow"/>
                <a:cs typeface="Arial Narrow"/>
              </a:rPr>
              <a:t>), </a:t>
            </a:r>
          </a:p>
          <a:p>
            <a:pPr algn="just"/>
            <a:r>
              <a:rPr lang="fr-FR" dirty="0" smtClean="0">
                <a:latin typeface="Arial Narrow"/>
                <a:cs typeface="Arial Narrow"/>
              </a:rPr>
              <a:t> l'identification (nom, </a:t>
            </a:r>
            <a:r>
              <a:rPr lang="fr-FR" dirty="0" err="1" smtClean="0">
                <a:latin typeface="Arial Narrow"/>
                <a:cs typeface="Arial Narrow"/>
              </a:rPr>
              <a:t>prénom</a:t>
            </a:r>
            <a:r>
              <a:rPr lang="fr-FR" dirty="0" smtClean="0">
                <a:latin typeface="Arial Narrow"/>
                <a:cs typeface="Arial Narrow"/>
              </a:rPr>
              <a:t>, date de naissance) de la victime (en cas de doute sur son </a:t>
            </a:r>
            <a:r>
              <a:rPr lang="fr-FR" dirty="0" err="1" smtClean="0">
                <a:latin typeface="Arial Narrow"/>
                <a:cs typeface="Arial Narrow"/>
              </a:rPr>
              <a:t>identité</a:t>
            </a:r>
            <a:r>
              <a:rPr lang="fr-FR" dirty="0" smtClean="0">
                <a:latin typeface="Arial Narrow"/>
                <a:cs typeface="Arial Narrow"/>
              </a:rPr>
              <a:t>, le </a:t>
            </a:r>
            <a:r>
              <a:rPr lang="fr-FR" dirty="0" err="1" smtClean="0">
                <a:latin typeface="Arial Narrow"/>
                <a:cs typeface="Arial Narrow"/>
              </a:rPr>
              <a:t>médecin</a:t>
            </a:r>
            <a:r>
              <a:rPr lang="fr-FR" dirty="0" smtClean="0">
                <a:latin typeface="Arial Narrow"/>
                <a:cs typeface="Arial Narrow"/>
              </a:rPr>
              <a:t> notera l'</a:t>
            </a:r>
            <a:r>
              <a:rPr lang="fr-FR" dirty="0" err="1" smtClean="0">
                <a:latin typeface="Arial Narrow"/>
                <a:cs typeface="Arial Narrow"/>
              </a:rPr>
              <a:t>identité</a:t>
            </a:r>
            <a:r>
              <a:rPr lang="fr-FR" dirty="0" smtClean="0">
                <a:latin typeface="Arial Narrow"/>
                <a:cs typeface="Arial Narrow"/>
              </a:rPr>
              <a:t> </a:t>
            </a:r>
            <a:r>
              <a:rPr lang="fr-FR" dirty="0" err="1" smtClean="0">
                <a:latin typeface="Arial Narrow"/>
                <a:cs typeface="Arial Narrow"/>
              </a:rPr>
              <a:t>alléguée</a:t>
            </a:r>
            <a:r>
              <a:rPr lang="fr-FR" dirty="0" smtClean="0">
                <a:latin typeface="Arial Narrow"/>
                <a:cs typeface="Arial Narrow"/>
              </a:rPr>
              <a:t> par la victime, entre guillemets, sous la forme « me </a:t>
            </a:r>
            <a:r>
              <a:rPr lang="fr-FR" dirty="0" err="1" smtClean="0">
                <a:latin typeface="Arial Narrow"/>
                <a:cs typeface="Arial Narrow"/>
              </a:rPr>
              <a:t>déclare</a:t>
            </a:r>
            <a:r>
              <a:rPr lang="fr-FR" dirty="0" smtClean="0">
                <a:latin typeface="Arial Narrow"/>
                <a:cs typeface="Arial Narrow"/>
              </a:rPr>
              <a:t> se nommer... »), </a:t>
            </a:r>
          </a:p>
          <a:p>
            <a:pPr algn="just"/>
            <a:r>
              <a:rPr lang="fr-FR" dirty="0" smtClean="0">
                <a:latin typeface="Arial Narrow"/>
                <a:cs typeface="Arial Narrow"/>
              </a:rPr>
              <a:t>l’identification du </a:t>
            </a:r>
            <a:r>
              <a:rPr lang="fr-FR" dirty="0" err="1" smtClean="0">
                <a:latin typeface="Arial Narrow"/>
                <a:cs typeface="Arial Narrow"/>
              </a:rPr>
              <a:t>représentant</a:t>
            </a:r>
            <a:r>
              <a:rPr lang="fr-FR" dirty="0" smtClean="0">
                <a:latin typeface="Arial Narrow"/>
                <a:cs typeface="Arial Narrow"/>
              </a:rPr>
              <a:t> </a:t>
            </a:r>
            <a:r>
              <a:rPr lang="fr-FR" dirty="0" err="1" smtClean="0">
                <a:latin typeface="Arial Narrow"/>
                <a:cs typeface="Arial Narrow"/>
              </a:rPr>
              <a:t>légal</a:t>
            </a:r>
            <a:r>
              <a:rPr lang="fr-FR" dirty="0" smtClean="0">
                <a:latin typeface="Arial Narrow"/>
                <a:cs typeface="Arial Narrow"/>
              </a:rPr>
              <a:t> (nom, </a:t>
            </a:r>
            <a:r>
              <a:rPr lang="fr-FR" dirty="0" err="1" smtClean="0">
                <a:latin typeface="Arial Narrow"/>
                <a:cs typeface="Arial Narrow"/>
              </a:rPr>
              <a:t>prénom</a:t>
            </a:r>
            <a:r>
              <a:rPr lang="fr-FR" dirty="0" smtClean="0">
                <a:latin typeface="Arial Narrow"/>
                <a:cs typeface="Arial Narrow"/>
              </a:rPr>
              <a:t>) s’il s’agit d’un mineur ou d’un majeur </a:t>
            </a:r>
            <a:r>
              <a:rPr lang="fr-FR" dirty="0" err="1" smtClean="0">
                <a:latin typeface="Arial Narrow"/>
                <a:cs typeface="Arial Narrow"/>
              </a:rPr>
              <a:t>protégé</a:t>
            </a:r>
            <a:r>
              <a:rPr lang="fr-FR" dirty="0" smtClean="0">
                <a:latin typeface="Arial Narrow"/>
                <a:cs typeface="Arial Narrow"/>
              </a:rPr>
              <a:t> (en cas de doute sur son </a:t>
            </a:r>
            <a:r>
              <a:rPr lang="fr-FR" dirty="0" err="1" smtClean="0">
                <a:latin typeface="Arial Narrow"/>
                <a:cs typeface="Arial Narrow"/>
              </a:rPr>
              <a:t>identité</a:t>
            </a:r>
            <a:r>
              <a:rPr lang="fr-FR" dirty="0" smtClean="0">
                <a:latin typeface="Arial Narrow"/>
                <a:cs typeface="Arial Narrow"/>
              </a:rPr>
              <a:t>, le </a:t>
            </a:r>
            <a:r>
              <a:rPr lang="fr-FR" dirty="0" err="1" smtClean="0">
                <a:latin typeface="Arial Narrow"/>
                <a:cs typeface="Arial Narrow"/>
              </a:rPr>
              <a:t>médecin</a:t>
            </a:r>
            <a:r>
              <a:rPr lang="fr-FR" dirty="0" smtClean="0">
                <a:latin typeface="Arial Narrow"/>
                <a:cs typeface="Arial Narrow"/>
              </a:rPr>
              <a:t> notera l'</a:t>
            </a:r>
            <a:r>
              <a:rPr lang="fr-FR" dirty="0" err="1" smtClean="0">
                <a:latin typeface="Arial Narrow"/>
                <a:cs typeface="Arial Narrow"/>
              </a:rPr>
              <a:t>identité</a:t>
            </a:r>
            <a:r>
              <a:rPr lang="fr-FR" dirty="0" smtClean="0">
                <a:latin typeface="Arial Narrow"/>
                <a:cs typeface="Arial Narrow"/>
              </a:rPr>
              <a:t> </a:t>
            </a:r>
            <a:r>
              <a:rPr lang="fr-FR" dirty="0" err="1" smtClean="0">
                <a:latin typeface="Arial Narrow"/>
                <a:cs typeface="Arial Narrow"/>
              </a:rPr>
              <a:t>alléguée</a:t>
            </a:r>
            <a:r>
              <a:rPr lang="fr-FR" dirty="0" smtClean="0">
                <a:latin typeface="Arial Narrow"/>
                <a:cs typeface="Arial Narrow"/>
              </a:rPr>
              <a:t> par le </a:t>
            </a:r>
            <a:r>
              <a:rPr lang="fr-FR" dirty="0" err="1" smtClean="0">
                <a:latin typeface="Arial Narrow"/>
                <a:cs typeface="Arial Narrow"/>
              </a:rPr>
              <a:t>représentant</a:t>
            </a:r>
            <a:r>
              <a:rPr lang="fr-FR" dirty="0" smtClean="0">
                <a:latin typeface="Arial Narrow"/>
                <a:cs typeface="Arial Narrow"/>
              </a:rPr>
              <a:t> </a:t>
            </a:r>
            <a:r>
              <a:rPr lang="fr-FR" dirty="0" err="1" smtClean="0">
                <a:latin typeface="Arial Narrow"/>
                <a:cs typeface="Arial Narrow"/>
              </a:rPr>
              <a:t>légal</a:t>
            </a:r>
            <a:r>
              <a:rPr lang="fr-FR" dirty="0" smtClean="0">
                <a:latin typeface="Arial Narrow"/>
                <a:cs typeface="Arial Narrow"/>
              </a:rPr>
              <a:t>, entre guillemets, sous la forme « me </a:t>
            </a:r>
            <a:r>
              <a:rPr lang="fr-FR" dirty="0" err="1" smtClean="0">
                <a:latin typeface="Arial Narrow"/>
                <a:cs typeface="Arial Narrow"/>
              </a:rPr>
              <a:t>déclare</a:t>
            </a:r>
            <a:r>
              <a:rPr lang="fr-FR" dirty="0" smtClean="0">
                <a:latin typeface="Arial Narrow"/>
                <a:cs typeface="Arial Narrow"/>
              </a:rPr>
              <a:t> se nommer... »)</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Recommandations…..</a:t>
            </a:r>
            <a:endParaRPr lang="fr-FR" dirty="0"/>
          </a:p>
        </p:txBody>
      </p:sp>
      <p:sp>
        <p:nvSpPr>
          <p:cNvPr id="3" name="Espace réservé du contenu 2"/>
          <p:cNvSpPr>
            <a:spLocks noGrp="1"/>
          </p:cNvSpPr>
          <p:nvPr>
            <p:ph idx="1"/>
          </p:nvPr>
        </p:nvSpPr>
        <p:spPr>
          <a:xfrm>
            <a:off x="779462" y="1761565"/>
            <a:ext cx="7581901" cy="4074459"/>
          </a:xfrm>
        </p:spPr>
        <p:txBody>
          <a:bodyPr>
            <a:normAutofit fontScale="70000" lnSpcReduction="20000"/>
          </a:bodyPr>
          <a:lstStyle/>
          <a:p>
            <a:pPr algn="just"/>
            <a:r>
              <a:rPr lang="fr-FR" dirty="0" smtClean="0">
                <a:latin typeface="Arial Narrow"/>
                <a:cs typeface="Arial Narrow"/>
              </a:rPr>
              <a:t>de porter la mention « certificat </a:t>
            </a:r>
            <a:r>
              <a:rPr lang="fr-FR" dirty="0" err="1" smtClean="0">
                <a:latin typeface="Arial Narrow"/>
                <a:cs typeface="Arial Narrow"/>
              </a:rPr>
              <a:t>établi</a:t>
            </a:r>
            <a:r>
              <a:rPr lang="fr-FR" dirty="0" smtClean="0">
                <a:latin typeface="Arial Narrow"/>
                <a:cs typeface="Arial Narrow"/>
              </a:rPr>
              <a:t> </a:t>
            </a:r>
            <a:r>
              <a:rPr lang="fr-FR" dirty="0" err="1" smtClean="0">
                <a:latin typeface="Arial Narrow"/>
                <a:cs typeface="Arial Narrow"/>
              </a:rPr>
              <a:t>à</a:t>
            </a:r>
            <a:r>
              <a:rPr lang="fr-FR" dirty="0" smtClean="0">
                <a:latin typeface="Arial Narrow"/>
                <a:cs typeface="Arial Narrow"/>
              </a:rPr>
              <a:t> la demande de... (en </a:t>
            </a:r>
            <a:r>
              <a:rPr lang="fr-FR" dirty="0" err="1" smtClean="0">
                <a:latin typeface="Arial Narrow"/>
                <a:cs typeface="Arial Narrow"/>
              </a:rPr>
              <a:t>précisant</a:t>
            </a:r>
            <a:r>
              <a:rPr lang="fr-FR" dirty="0" smtClean="0">
                <a:latin typeface="Arial Narrow"/>
                <a:cs typeface="Arial Narrow"/>
              </a:rPr>
              <a:t> le nom de la victime ou du </a:t>
            </a:r>
            <a:r>
              <a:rPr lang="fr-FR" dirty="0" err="1" smtClean="0">
                <a:latin typeface="Arial Narrow"/>
                <a:cs typeface="Arial Narrow"/>
              </a:rPr>
              <a:t>représentant</a:t>
            </a:r>
            <a:r>
              <a:rPr lang="fr-FR" dirty="0" smtClean="0">
                <a:latin typeface="Arial Narrow"/>
                <a:cs typeface="Arial Narrow"/>
              </a:rPr>
              <a:t> </a:t>
            </a:r>
            <a:r>
              <a:rPr lang="fr-FR" dirty="0" err="1" smtClean="0">
                <a:latin typeface="Arial Narrow"/>
                <a:cs typeface="Arial Narrow"/>
              </a:rPr>
              <a:t>légal</a:t>
            </a:r>
            <a:r>
              <a:rPr lang="fr-FR" dirty="0" smtClean="0">
                <a:latin typeface="Arial Narrow"/>
                <a:cs typeface="Arial Narrow"/>
              </a:rPr>
              <a:t>, s’il s’agit d’un mineur ou d’un majeur </a:t>
            </a:r>
            <a:r>
              <a:rPr lang="fr-FR" dirty="0" err="1" smtClean="0">
                <a:latin typeface="Arial Narrow"/>
                <a:cs typeface="Arial Narrow"/>
              </a:rPr>
              <a:t>protégé</a:t>
            </a:r>
            <a:r>
              <a:rPr lang="fr-FR" dirty="0" smtClean="0">
                <a:latin typeface="Arial Narrow"/>
                <a:cs typeface="Arial Narrow"/>
              </a:rPr>
              <a:t>) et remis en main propre » ou la mention « certificat </a:t>
            </a:r>
            <a:r>
              <a:rPr lang="fr-FR" dirty="0" err="1" smtClean="0">
                <a:latin typeface="Arial Narrow"/>
                <a:cs typeface="Arial Narrow"/>
              </a:rPr>
              <a:t>établi</a:t>
            </a:r>
            <a:r>
              <a:rPr lang="fr-FR" dirty="0" smtClean="0">
                <a:latin typeface="Arial Narrow"/>
                <a:cs typeface="Arial Narrow"/>
              </a:rPr>
              <a:t> sur </a:t>
            </a:r>
            <a:r>
              <a:rPr lang="fr-FR" dirty="0" err="1" smtClean="0">
                <a:latin typeface="Arial Narrow"/>
                <a:cs typeface="Arial Narrow"/>
              </a:rPr>
              <a:t>réquisition</a:t>
            </a:r>
            <a:r>
              <a:rPr lang="fr-FR" dirty="0" smtClean="0">
                <a:latin typeface="Arial Narrow"/>
                <a:cs typeface="Arial Narrow"/>
              </a:rPr>
              <a:t> de... » (en </a:t>
            </a:r>
            <a:r>
              <a:rPr lang="fr-FR" dirty="0" err="1" smtClean="0">
                <a:latin typeface="Arial Narrow"/>
                <a:cs typeface="Arial Narrow"/>
              </a:rPr>
              <a:t>précisant</a:t>
            </a:r>
            <a:r>
              <a:rPr lang="fr-FR" dirty="0" smtClean="0">
                <a:latin typeface="Arial Narrow"/>
                <a:cs typeface="Arial Narrow"/>
              </a:rPr>
              <a:t> le nom et la fonction  du </a:t>
            </a:r>
            <a:r>
              <a:rPr lang="fr-FR" dirty="0" err="1" smtClean="0">
                <a:latin typeface="Arial Narrow"/>
                <a:cs typeface="Arial Narrow"/>
              </a:rPr>
              <a:t>requérant</a:t>
            </a:r>
            <a:r>
              <a:rPr lang="fr-FR" dirty="0" smtClean="0">
                <a:latin typeface="Arial Narrow"/>
                <a:cs typeface="Arial Narrow"/>
              </a:rPr>
              <a:t>) ; </a:t>
            </a:r>
          </a:p>
          <a:p>
            <a:pPr algn="just"/>
            <a:r>
              <a:rPr lang="fr-FR" dirty="0" smtClean="0">
                <a:latin typeface="Arial Narrow"/>
                <a:cs typeface="Arial Narrow"/>
              </a:rPr>
              <a:t>de signer, </a:t>
            </a:r>
            <a:r>
              <a:rPr lang="fr-FR" dirty="0" err="1" smtClean="0">
                <a:latin typeface="Arial Narrow"/>
                <a:cs typeface="Arial Narrow"/>
              </a:rPr>
              <a:t>à</a:t>
            </a:r>
            <a:r>
              <a:rPr lang="fr-FR" dirty="0" smtClean="0">
                <a:latin typeface="Arial Narrow"/>
                <a:cs typeface="Arial Narrow"/>
              </a:rPr>
              <a:t> la main, le certificat (en plus du cachet d’authentification) qui comporte la date, l’heure et le lieu de l’examen et la date, l’heure et le lieu de la </a:t>
            </a:r>
            <a:r>
              <a:rPr lang="fr-FR" dirty="0" err="1" smtClean="0">
                <a:latin typeface="Arial Narrow"/>
                <a:cs typeface="Arial Narrow"/>
              </a:rPr>
              <a:t>rédaction</a:t>
            </a:r>
            <a:r>
              <a:rPr lang="fr-FR" dirty="0" smtClean="0">
                <a:latin typeface="Arial Narrow"/>
                <a:cs typeface="Arial Narrow"/>
              </a:rPr>
              <a:t> du certificat (qui peuvent • avoir lieu </a:t>
            </a:r>
            <a:r>
              <a:rPr lang="fr-FR" dirty="0" err="1" smtClean="0">
                <a:latin typeface="Arial Narrow"/>
                <a:cs typeface="Arial Narrow"/>
              </a:rPr>
              <a:t>à</a:t>
            </a:r>
            <a:r>
              <a:rPr lang="fr-FR" dirty="0" smtClean="0">
                <a:latin typeface="Arial Narrow"/>
                <a:cs typeface="Arial Narrow"/>
              </a:rPr>
              <a:t> des moments et lieux </a:t>
            </a:r>
            <a:r>
              <a:rPr lang="fr-FR" dirty="0" err="1" smtClean="0">
                <a:latin typeface="Arial Narrow"/>
                <a:cs typeface="Arial Narrow"/>
              </a:rPr>
              <a:t>différents</a:t>
            </a:r>
            <a:r>
              <a:rPr lang="fr-FR" dirty="0" smtClean="0">
                <a:latin typeface="Arial Narrow"/>
                <a:cs typeface="Arial Narrow"/>
              </a:rPr>
              <a:t>) ; </a:t>
            </a:r>
          </a:p>
          <a:p>
            <a:pPr algn="just"/>
            <a:r>
              <a:rPr lang="fr-FR" dirty="0" smtClean="0">
                <a:latin typeface="Arial Narrow"/>
                <a:cs typeface="Arial Narrow"/>
              </a:rPr>
              <a:t>de ne jamais se prononcer sur la </a:t>
            </a:r>
            <a:r>
              <a:rPr lang="fr-FR" dirty="0" err="1" smtClean="0">
                <a:latin typeface="Arial Narrow"/>
                <a:cs typeface="Arial Narrow"/>
              </a:rPr>
              <a:t>réalité</a:t>
            </a:r>
            <a:r>
              <a:rPr lang="fr-FR" dirty="0" smtClean="0">
                <a:latin typeface="Arial Narrow"/>
                <a:cs typeface="Arial Narrow"/>
              </a:rPr>
              <a:t> des faits ni affirmer la </a:t>
            </a:r>
            <a:r>
              <a:rPr lang="fr-FR" dirty="0" err="1" smtClean="0">
                <a:latin typeface="Arial Narrow"/>
                <a:cs typeface="Arial Narrow"/>
              </a:rPr>
              <a:t>responsabilité</a:t>
            </a:r>
            <a:r>
              <a:rPr lang="fr-FR" dirty="0" smtClean="0">
                <a:latin typeface="Arial Narrow"/>
                <a:cs typeface="Arial Narrow"/>
              </a:rPr>
              <a:t> d’un tiers, </a:t>
            </a:r>
            <a:r>
              <a:rPr lang="fr-FR" smtClean="0">
                <a:latin typeface="Arial Narrow"/>
                <a:cs typeface="Arial Narrow"/>
              </a:rPr>
              <a:t>et de ne </a:t>
            </a:r>
            <a:r>
              <a:rPr lang="fr-FR" dirty="0" smtClean="0">
                <a:latin typeface="Arial Narrow"/>
                <a:cs typeface="Arial Narrow"/>
              </a:rPr>
              <a:t>pas se prononcer sur le </a:t>
            </a:r>
            <a:r>
              <a:rPr lang="fr-FR" dirty="0" err="1" smtClean="0">
                <a:latin typeface="Arial Narrow"/>
                <a:cs typeface="Arial Narrow"/>
              </a:rPr>
              <a:t>caractère</a:t>
            </a:r>
            <a:r>
              <a:rPr lang="fr-FR" dirty="0" smtClean="0">
                <a:latin typeface="Arial Narrow"/>
                <a:cs typeface="Arial Narrow"/>
              </a:rPr>
              <a:t> volontaire ou involontaire des violences ; </a:t>
            </a:r>
          </a:p>
          <a:p>
            <a:pPr algn="just"/>
            <a:r>
              <a:rPr lang="fr-FR" dirty="0" smtClean="0">
                <a:latin typeface="Arial Narrow"/>
                <a:cs typeface="Arial Narrow"/>
              </a:rPr>
              <a:t>de conclure en </a:t>
            </a:r>
            <a:r>
              <a:rPr lang="fr-FR" dirty="0" err="1" smtClean="0">
                <a:latin typeface="Arial Narrow"/>
                <a:cs typeface="Arial Narrow"/>
              </a:rPr>
              <a:t>précisant</a:t>
            </a:r>
            <a:r>
              <a:rPr lang="fr-FR" dirty="0" smtClean="0">
                <a:latin typeface="Arial Narrow"/>
                <a:cs typeface="Arial Narrow"/>
              </a:rPr>
              <a:t> la </a:t>
            </a:r>
            <a:r>
              <a:rPr lang="fr-FR" dirty="0" err="1" smtClean="0">
                <a:latin typeface="Arial Narrow"/>
                <a:cs typeface="Arial Narrow"/>
              </a:rPr>
              <a:t>durée</a:t>
            </a:r>
            <a:r>
              <a:rPr lang="fr-FR" dirty="0" smtClean="0">
                <a:latin typeface="Arial Narrow"/>
                <a:cs typeface="Arial Narrow"/>
              </a:rPr>
              <a:t> (en toutes lettres) de l’ITT (sauf si le </a:t>
            </a:r>
            <a:r>
              <a:rPr lang="fr-FR" dirty="0" err="1" smtClean="0">
                <a:latin typeface="Arial Narrow"/>
                <a:cs typeface="Arial Narrow"/>
              </a:rPr>
              <a:t>médecin</a:t>
            </a:r>
            <a:r>
              <a:rPr lang="fr-FR" dirty="0" smtClean="0">
                <a:latin typeface="Arial Narrow"/>
                <a:cs typeface="Arial Narrow"/>
              </a:rPr>
              <a:t> est dans  l’</a:t>
            </a:r>
            <a:r>
              <a:rPr lang="fr-FR" dirty="0" err="1" smtClean="0">
                <a:latin typeface="Arial Narrow"/>
                <a:cs typeface="Arial Narrow"/>
              </a:rPr>
              <a:t>impossibilité</a:t>
            </a:r>
            <a:r>
              <a:rPr lang="fr-FR" dirty="0" smtClean="0">
                <a:latin typeface="Arial Narrow"/>
                <a:cs typeface="Arial Narrow"/>
              </a:rPr>
              <a:t> de la </a:t>
            </a:r>
            <a:r>
              <a:rPr lang="fr-FR" dirty="0" err="1" smtClean="0">
                <a:latin typeface="Arial Narrow"/>
                <a:cs typeface="Arial Narrow"/>
              </a:rPr>
              <a:t>déterminer</a:t>
            </a:r>
            <a:endParaRPr lang="fr-FR" dirty="0" smtClean="0">
              <a:latin typeface="Arial Narrow"/>
              <a:cs typeface="Arial Narrow"/>
            </a:endParaRPr>
          </a:p>
          <a:p>
            <a:pPr algn="just"/>
            <a:r>
              <a:rPr lang="fr-FR" dirty="0" smtClean="0">
                <a:latin typeface="Arial Narrow"/>
                <a:cs typeface="Arial Narrow"/>
              </a:rPr>
              <a:t>Conserver un double</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779462" y="170012"/>
            <a:ext cx="3657600" cy="515469"/>
          </a:xfrm>
        </p:spPr>
        <p:txBody>
          <a:bodyPr>
            <a:noAutofit/>
          </a:bodyPr>
          <a:lstStyle/>
          <a:p>
            <a:r>
              <a:rPr lang="fr-FR" sz="3200" dirty="0" smtClean="0">
                <a:solidFill>
                  <a:srgbClr val="FF0000"/>
                </a:solidFill>
                <a:latin typeface="Arial Narrow"/>
                <a:cs typeface="Arial Narrow"/>
              </a:rPr>
              <a:t>Facultatif</a:t>
            </a:r>
            <a:endParaRPr lang="fr-FR" sz="3200" dirty="0">
              <a:solidFill>
                <a:srgbClr val="FF0000"/>
              </a:solidFill>
              <a:latin typeface="Arial Narrow"/>
              <a:cs typeface="Arial Narrow"/>
            </a:endParaRPr>
          </a:p>
        </p:txBody>
      </p:sp>
      <p:sp>
        <p:nvSpPr>
          <p:cNvPr id="6" name="Espace réservé du contenu 5"/>
          <p:cNvSpPr>
            <a:spLocks noGrp="1"/>
          </p:cNvSpPr>
          <p:nvPr>
            <p:ph sz="half" idx="2"/>
          </p:nvPr>
        </p:nvSpPr>
        <p:spPr>
          <a:xfrm>
            <a:off x="779462" y="910067"/>
            <a:ext cx="3657600" cy="4957332"/>
          </a:xfrm>
        </p:spPr>
        <p:txBody>
          <a:bodyPr/>
          <a:lstStyle/>
          <a:p>
            <a:r>
              <a:rPr lang="fr-FR" dirty="0" smtClean="0">
                <a:solidFill>
                  <a:schemeClr val="bg1"/>
                </a:solidFill>
                <a:latin typeface="Arial Narrow"/>
                <a:cs typeface="Arial Narrow"/>
              </a:rPr>
              <a:t>Enfants : </a:t>
            </a:r>
          </a:p>
          <a:p>
            <a:pPr lvl="1"/>
            <a:r>
              <a:rPr lang="fr-FR" u="sng" dirty="0" smtClean="0">
                <a:latin typeface="Arial Narrow"/>
                <a:cs typeface="Arial Narrow"/>
              </a:rPr>
              <a:t>Intégration</a:t>
            </a:r>
            <a:r>
              <a:rPr lang="fr-FR" dirty="0" smtClean="0">
                <a:latin typeface="Arial Narrow"/>
                <a:cs typeface="Arial Narrow"/>
              </a:rPr>
              <a:t> : Assistante maternelle/ Crèche/Ecole</a:t>
            </a:r>
          </a:p>
          <a:p>
            <a:pPr lvl="1">
              <a:buNone/>
            </a:pPr>
            <a:endParaRPr lang="fr-FR" dirty="0" smtClean="0">
              <a:latin typeface="Arial Narrow"/>
              <a:cs typeface="Arial Narrow"/>
            </a:endParaRPr>
          </a:p>
          <a:p>
            <a:pPr lvl="1"/>
            <a:r>
              <a:rPr lang="fr-FR" u="sng" dirty="0" smtClean="0">
                <a:latin typeface="Arial Narrow"/>
                <a:cs typeface="Arial Narrow"/>
              </a:rPr>
              <a:t>Cantine scolaire </a:t>
            </a:r>
            <a:r>
              <a:rPr lang="fr-FR" dirty="0" smtClean="0">
                <a:latin typeface="Arial Narrow"/>
                <a:cs typeface="Arial Narrow"/>
              </a:rPr>
              <a:t>: absence d’allergie</a:t>
            </a:r>
          </a:p>
          <a:p>
            <a:pPr lvl="1">
              <a:buNone/>
            </a:pPr>
            <a:endParaRPr lang="fr-FR" dirty="0" smtClean="0">
              <a:latin typeface="Arial Narrow"/>
              <a:cs typeface="Arial Narrow"/>
            </a:endParaRPr>
          </a:p>
          <a:p>
            <a:pPr lvl="1"/>
            <a:r>
              <a:rPr lang="fr-FR" u="sng" dirty="0" smtClean="0">
                <a:latin typeface="Arial Narrow"/>
                <a:cs typeface="Arial Narrow"/>
              </a:rPr>
              <a:t>Absences</a:t>
            </a:r>
            <a:r>
              <a:rPr lang="fr-FR" dirty="0" smtClean="0">
                <a:latin typeface="Arial Narrow"/>
                <a:cs typeface="Arial Narrow"/>
              </a:rPr>
              <a:t> : si inférieur à 4 jours </a:t>
            </a:r>
          </a:p>
          <a:p>
            <a:pPr lvl="1"/>
            <a:endParaRPr lang="fr-FR" dirty="0" smtClean="0">
              <a:latin typeface="Arial Narrow"/>
              <a:cs typeface="Arial Narrow"/>
            </a:endParaRPr>
          </a:p>
          <a:p>
            <a:pPr lvl="1"/>
            <a:r>
              <a:rPr lang="fr-FR" u="sng" dirty="0" smtClean="0">
                <a:latin typeface="Arial Narrow"/>
                <a:cs typeface="Arial Narrow"/>
              </a:rPr>
              <a:t>Education physique </a:t>
            </a:r>
            <a:r>
              <a:rPr lang="fr-FR" dirty="0" smtClean="0">
                <a:latin typeface="Arial Narrow"/>
                <a:cs typeface="Arial Narrow"/>
              </a:rPr>
              <a:t>: participation</a:t>
            </a:r>
          </a:p>
        </p:txBody>
      </p:sp>
      <p:sp>
        <p:nvSpPr>
          <p:cNvPr id="7" name="Espace réservé du texte 6"/>
          <p:cNvSpPr>
            <a:spLocks noGrp="1"/>
          </p:cNvSpPr>
          <p:nvPr>
            <p:ph type="body" sz="quarter" idx="3"/>
          </p:nvPr>
        </p:nvSpPr>
        <p:spPr>
          <a:xfrm>
            <a:off x="4703763" y="170012"/>
            <a:ext cx="3657600" cy="515469"/>
          </a:xfrm>
        </p:spPr>
        <p:txBody>
          <a:bodyPr>
            <a:noAutofit/>
          </a:bodyPr>
          <a:lstStyle/>
          <a:p>
            <a:r>
              <a:rPr lang="fr-FR" sz="3200" dirty="0" smtClean="0">
                <a:solidFill>
                  <a:srgbClr val="FF0000"/>
                </a:solidFill>
                <a:latin typeface="Arial Narrow"/>
                <a:cs typeface="Arial Narrow"/>
              </a:rPr>
              <a:t>Obligatoire</a:t>
            </a:r>
            <a:endParaRPr lang="fr-FR" sz="3200" dirty="0">
              <a:solidFill>
                <a:srgbClr val="FF0000"/>
              </a:solidFill>
              <a:latin typeface="Arial Narrow"/>
              <a:cs typeface="Arial Narrow"/>
            </a:endParaRPr>
          </a:p>
        </p:txBody>
      </p:sp>
      <p:sp>
        <p:nvSpPr>
          <p:cNvPr id="8" name="Espace réservé du contenu 7"/>
          <p:cNvSpPr>
            <a:spLocks noGrp="1"/>
          </p:cNvSpPr>
          <p:nvPr>
            <p:ph sz="quarter" idx="4"/>
          </p:nvPr>
        </p:nvSpPr>
        <p:spPr>
          <a:xfrm>
            <a:off x="4703763" y="910067"/>
            <a:ext cx="3657600" cy="4957331"/>
          </a:xfrm>
        </p:spPr>
        <p:txBody>
          <a:bodyPr/>
          <a:lstStyle/>
          <a:p>
            <a:r>
              <a:rPr lang="fr-FR" dirty="0" smtClean="0">
                <a:solidFill>
                  <a:srgbClr val="000000"/>
                </a:solidFill>
                <a:latin typeface="Arial Narrow"/>
                <a:cs typeface="Arial Narrow"/>
              </a:rPr>
              <a:t>Enfants : </a:t>
            </a:r>
          </a:p>
          <a:p>
            <a:pPr lvl="1"/>
            <a:r>
              <a:rPr lang="fr-FR" u="sng" dirty="0" smtClean="0">
                <a:latin typeface="Arial Narrow"/>
                <a:cs typeface="Arial Narrow"/>
              </a:rPr>
              <a:t>Cantines scolaires  </a:t>
            </a:r>
            <a:r>
              <a:rPr lang="fr-FR" dirty="0" smtClean="0">
                <a:latin typeface="Arial Narrow"/>
                <a:cs typeface="Arial Narrow"/>
              </a:rPr>
              <a:t>: allergies et dans le cadre d’un PAI  : pathologies lourdes /  maladies contagieuses. </a:t>
            </a:r>
          </a:p>
          <a:p>
            <a:pPr lvl="1">
              <a:buNone/>
            </a:pPr>
            <a:endParaRPr lang="fr-FR" dirty="0" smtClean="0">
              <a:latin typeface="Arial Narrow"/>
              <a:cs typeface="Arial Narrow"/>
            </a:endParaRPr>
          </a:p>
          <a:p>
            <a:pPr lvl="1"/>
            <a:r>
              <a:rPr lang="fr-FR" u="sng" dirty="0" smtClean="0">
                <a:latin typeface="Arial Narrow"/>
                <a:cs typeface="Arial Narrow"/>
              </a:rPr>
              <a:t>Absences  </a:t>
            </a:r>
            <a:r>
              <a:rPr lang="fr-FR" dirty="0" smtClean="0">
                <a:latin typeface="Arial Narrow"/>
                <a:cs typeface="Arial Narrow"/>
              </a:rPr>
              <a:t>: si supérieur à 4 jours (car exonère la famille du paiement)</a:t>
            </a:r>
          </a:p>
          <a:p>
            <a:pPr lvl="1"/>
            <a:endParaRPr lang="fr-FR" dirty="0" smtClean="0">
              <a:latin typeface="Arial Narrow"/>
              <a:cs typeface="Arial Narrow"/>
            </a:endParaRPr>
          </a:p>
          <a:p>
            <a:pPr lvl="1"/>
            <a:r>
              <a:rPr lang="fr-FR" u="sng" dirty="0" smtClean="0">
                <a:latin typeface="Arial Narrow"/>
                <a:cs typeface="Arial Narrow"/>
              </a:rPr>
              <a:t>Education physique </a:t>
            </a:r>
            <a:r>
              <a:rPr lang="fr-FR" dirty="0" smtClean="0">
                <a:latin typeface="Arial Narrow"/>
                <a:cs typeface="Arial Narrow"/>
              </a:rPr>
              <a:t>: uniquement pour l’inaptitude (le CM précise l’inaptitude partielle ou totale à l’EPS et sa durée)</a:t>
            </a:r>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779462" y="170012"/>
            <a:ext cx="3657600" cy="515469"/>
          </a:xfrm>
        </p:spPr>
        <p:txBody>
          <a:bodyPr>
            <a:noAutofit/>
          </a:bodyPr>
          <a:lstStyle/>
          <a:p>
            <a:r>
              <a:rPr lang="fr-FR" sz="3200" dirty="0" smtClean="0">
                <a:solidFill>
                  <a:srgbClr val="C61B1B"/>
                </a:solidFill>
                <a:latin typeface="Arial Narrow"/>
                <a:cs typeface="Arial Narrow"/>
              </a:rPr>
              <a:t>Facultatif</a:t>
            </a:r>
            <a:endParaRPr lang="fr-FR" sz="3200" dirty="0">
              <a:solidFill>
                <a:srgbClr val="C61B1B"/>
              </a:solidFill>
              <a:latin typeface="Arial Narrow"/>
              <a:cs typeface="Arial Narrow"/>
            </a:endParaRPr>
          </a:p>
        </p:txBody>
      </p:sp>
      <p:sp>
        <p:nvSpPr>
          <p:cNvPr id="6" name="Espace réservé du contenu 5"/>
          <p:cNvSpPr>
            <a:spLocks noGrp="1"/>
          </p:cNvSpPr>
          <p:nvPr>
            <p:ph sz="half" idx="2"/>
          </p:nvPr>
        </p:nvSpPr>
        <p:spPr>
          <a:xfrm>
            <a:off x="779462" y="910067"/>
            <a:ext cx="3657600" cy="4957332"/>
          </a:xfrm>
        </p:spPr>
        <p:txBody>
          <a:bodyPr/>
          <a:lstStyle/>
          <a:p>
            <a:r>
              <a:rPr lang="fr-FR" dirty="0" smtClean="0">
                <a:solidFill>
                  <a:srgbClr val="000000"/>
                </a:solidFill>
                <a:latin typeface="Arial Narrow"/>
                <a:cs typeface="Arial Narrow"/>
              </a:rPr>
              <a:t>Personnes handicapées ou dépendantes </a:t>
            </a:r>
          </a:p>
          <a:p>
            <a:pPr lvl="1"/>
            <a:r>
              <a:rPr lang="fr-FR" u="sng" dirty="0" smtClean="0">
                <a:latin typeface="Arial Narrow"/>
                <a:cs typeface="Arial Narrow"/>
              </a:rPr>
              <a:t>Obtention d’un droit </a:t>
            </a:r>
            <a:r>
              <a:rPr lang="fr-FR" dirty="0" smtClean="0">
                <a:latin typeface="Arial Narrow"/>
                <a:cs typeface="Arial Narrow"/>
              </a:rPr>
              <a:t>: allocation personnalisée d’autonomie (APA)</a:t>
            </a:r>
          </a:p>
          <a:p>
            <a:pPr lvl="1">
              <a:buNone/>
            </a:pPr>
            <a:endParaRPr lang="fr-FR" dirty="0" smtClean="0">
              <a:latin typeface="Arial Narrow"/>
              <a:cs typeface="Arial Narrow"/>
            </a:endParaRPr>
          </a:p>
          <a:p>
            <a:pPr lvl="0"/>
            <a:endParaRPr lang="fr-FR" dirty="0" smtClean="0">
              <a:solidFill>
                <a:srgbClr val="FFFFFF"/>
              </a:solidFill>
              <a:latin typeface="Arial Narrow"/>
              <a:cs typeface="Arial Narrow"/>
            </a:endParaRPr>
          </a:p>
          <a:p>
            <a:pPr lvl="0"/>
            <a:r>
              <a:rPr lang="fr-FR" dirty="0" smtClean="0">
                <a:solidFill>
                  <a:srgbClr val="000000"/>
                </a:solidFill>
                <a:latin typeface="Arial Narrow"/>
                <a:cs typeface="Arial Narrow"/>
              </a:rPr>
              <a:t>Employeurs </a:t>
            </a:r>
            <a:r>
              <a:rPr lang="fr-FR" dirty="0" smtClean="0">
                <a:solidFill>
                  <a:srgbClr val="FFFFFF"/>
                </a:solidFill>
                <a:latin typeface="Arial Narrow"/>
                <a:cs typeface="Arial Narrow"/>
              </a:rPr>
              <a:t>: </a:t>
            </a:r>
          </a:p>
          <a:p>
            <a:pPr lvl="1"/>
            <a:r>
              <a:rPr lang="fr-FR" dirty="0" smtClean="0">
                <a:solidFill>
                  <a:srgbClr val="FFFFFF"/>
                </a:solidFill>
                <a:latin typeface="Arial Narrow"/>
                <a:cs typeface="Arial Narrow"/>
              </a:rPr>
              <a:t>Certificat d’embauche</a:t>
            </a:r>
          </a:p>
          <a:p>
            <a:pPr lvl="1"/>
            <a:r>
              <a:rPr lang="fr-FR" dirty="0" smtClean="0">
                <a:solidFill>
                  <a:srgbClr val="FFFFFF"/>
                </a:solidFill>
                <a:latin typeface="Arial Narrow"/>
                <a:cs typeface="Arial Narrow"/>
              </a:rPr>
              <a:t>Reprise du travail</a:t>
            </a:r>
          </a:p>
          <a:p>
            <a:pPr lvl="1"/>
            <a:r>
              <a:rPr lang="fr-FR" dirty="0" smtClean="0">
                <a:solidFill>
                  <a:srgbClr val="FFFFFF"/>
                </a:solidFill>
                <a:latin typeface="Arial Narrow"/>
                <a:cs typeface="Arial Narrow"/>
              </a:rPr>
              <a:t>Inaptitude au poste de travail</a:t>
            </a:r>
          </a:p>
          <a:p>
            <a:pPr lvl="1">
              <a:buNone/>
            </a:pPr>
            <a:endParaRPr lang="fr-FR" dirty="0" smtClean="0">
              <a:solidFill>
                <a:srgbClr val="FFFFFF"/>
              </a:solidFill>
              <a:latin typeface="Arial Narrow"/>
              <a:cs typeface="Arial Narrow"/>
            </a:endParaRPr>
          </a:p>
          <a:p>
            <a:pPr lvl="1">
              <a:buNone/>
            </a:pPr>
            <a:r>
              <a:rPr lang="fr-FR" u="sng" dirty="0" smtClean="0">
                <a:solidFill>
                  <a:srgbClr val="FFFFFF"/>
                </a:solidFill>
                <a:latin typeface="Arial Narrow"/>
                <a:cs typeface="Arial Narrow"/>
              </a:rPr>
              <a:t>Motif</a:t>
            </a:r>
            <a:r>
              <a:rPr lang="fr-FR" dirty="0" smtClean="0">
                <a:solidFill>
                  <a:srgbClr val="FFFFFF"/>
                </a:solidFill>
                <a:latin typeface="Arial Narrow"/>
                <a:cs typeface="Arial Narrow"/>
              </a:rPr>
              <a:t> : médecin du travail</a:t>
            </a:r>
          </a:p>
          <a:p>
            <a:pPr lvl="1">
              <a:buNone/>
            </a:pPr>
            <a:endParaRPr lang="fr-FR" dirty="0" smtClean="0">
              <a:latin typeface="Arial Narrow"/>
              <a:cs typeface="Arial Narrow"/>
            </a:endParaRPr>
          </a:p>
        </p:txBody>
      </p:sp>
      <p:sp>
        <p:nvSpPr>
          <p:cNvPr id="7" name="Espace réservé du texte 6"/>
          <p:cNvSpPr>
            <a:spLocks noGrp="1"/>
          </p:cNvSpPr>
          <p:nvPr>
            <p:ph type="body" sz="quarter" idx="3"/>
          </p:nvPr>
        </p:nvSpPr>
        <p:spPr>
          <a:xfrm>
            <a:off x="4703763" y="170012"/>
            <a:ext cx="3657600" cy="515469"/>
          </a:xfrm>
        </p:spPr>
        <p:txBody>
          <a:bodyPr>
            <a:noAutofit/>
          </a:bodyPr>
          <a:lstStyle/>
          <a:p>
            <a:r>
              <a:rPr lang="fr-FR" sz="3200" dirty="0" smtClean="0">
                <a:solidFill>
                  <a:schemeClr val="accent4"/>
                </a:solidFill>
                <a:latin typeface="Arial Narrow"/>
                <a:cs typeface="Arial Narrow"/>
              </a:rPr>
              <a:t>Obligatoire</a:t>
            </a:r>
            <a:endParaRPr lang="fr-FR" sz="3200" dirty="0">
              <a:solidFill>
                <a:schemeClr val="accent4"/>
              </a:solidFill>
              <a:latin typeface="Arial Narrow"/>
              <a:cs typeface="Arial Narrow"/>
            </a:endParaRPr>
          </a:p>
        </p:txBody>
      </p:sp>
      <p:sp>
        <p:nvSpPr>
          <p:cNvPr id="8" name="Espace réservé du contenu 7"/>
          <p:cNvSpPr>
            <a:spLocks noGrp="1"/>
          </p:cNvSpPr>
          <p:nvPr>
            <p:ph sz="quarter" idx="4"/>
          </p:nvPr>
        </p:nvSpPr>
        <p:spPr>
          <a:xfrm>
            <a:off x="4703763" y="910067"/>
            <a:ext cx="3657600" cy="4957331"/>
          </a:xfrm>
        </p:spPr>
        <p:txBody>
          <a:bodyPr>
            <a:normAutofit/>
          </a:bodyPr>
          <a:lstStyle/>
          <a:p>
            <a:r>
              <a:rPr lang="fr-FR" dirty="0" smtClean="0">
                <a:solidFill>
                  <a:srgbClr val="000000"/>
                </a:solidFill>
                <a:latin typeface="Arial Narrow"/>
                <a:cs typeface="Arial Narrow"/>
              </a:rPr>
              <a:t>Personnes handicapées ou dépendantes </a:t>
            </a:r>
          </a:p>
          <a:p>
            <a:pPr lvl="1"/>
            <a:r>
              <a:rPr lang="fr-FR" u="sng" dirty="0" smtClean="0">
                <a:latin typeface="Arial Narrow"/>
                <a:cs typeface="Arial Narrow"/>
              </a:rPr>
              <a:t>Obtention d’un droit </a:t>
            </a:r>
            <a:r>
              <a:rPr lang="fr-FR" dirty="0" smtClean="0">
                <a:latin typeface="Arial Narrow"/>
                <a:cs typeface="Arial Narrow"/>
              </a:rPr>
              <a:t>: toute 1</a:t>
            </a:r>
            <a:r>
              <a:rPr lang="fr-FR" baseline="30000" dirty="0" smtClean="0">
                <a:latin typeface="Arial Narrow"/>
                <a:cs typeface="Arial Narrow"/>
              </a:rPr>
              <a:t>er</a:t>
            </a:r>
            <a:r>
              <a:rPr lang="fr-FR" dirty="0" smtClean="0">
                <a:latin typeface="Arial Narrow"/>
                <a:cs typeface="Arial Narrow"/>
              </a:rPr>
              <a:t> demande de prestations ou aides financières auprès des maisons départementales des personnes handicapées (MDPH)</a:t>
            </a:r>
          </a:p>
          <a:p>
            <a:pPr lvl="1">
              <a:buNone/>
            </a:pPr>
            <a:endParaRPr lang="fr-FR" dirty="0" smtClean="0">
              <a:latin typeface="Arial Narrow"/>
              <a:cs typeface="Arial Narrow"/>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idx="1"/>
          </p:nvPr>
        </p:nvSpPr>
        <p:spPr>
          <a:xfrm>
            <a:off x="779462" y="170012"/>
            <a:ext cx="3657600" cy="515469"/>
          </a:xfrm>
        </p:spPr>
        <p:txBody>
          <a:bodyPr>
            <a:noAutofit/>
          </a:bodyPr>
          <a:lstStyle/>
          <a:p>
            <a:r>
              <a:rPr lang="fr-FR" sz="3200" dirty="0" smtClean="0">
                <a:solidFill>
                  <a:srgbClr val="C61B1B"/>
                </a:solidFill>
                <a:latin typeface="Arial Narrow"/>
                <a:cs typeface="Arial Narrow"/>
              </a:rPr>
              <a:t>Facultatif</a:t>
            </a:r>
            <a:endParaRPr lang="fr-FR" sz="3200" dirty="0">
              <a:solidFill>
                <a:srgbClr val="C61B1B"/>
              </a:solidFill>
              <a:latin typeface="Arial Narrow"/>
              <a:cs typeface="Arial Narrow"/>
            </a:endParaRPr>
          </a:p>
        </p:txBody>
      </p:sp>
      <p:sp>
        <p:nvSpPr>
          <p:cNvPr id="6" name="Espace réservé du contenu 5"/>
          <p:cNvSpPr>
            <a:spLocks noGrp="1"/>
          </p:cNvSpPr>
          <p:nvPr>
            <p:ph sz="half" idx="2"/>
          </p:nvPr>
        </p:nvSpPr>
        <p:spPr>
          <a:xfrm>
            <a:off x="779462" y="910067"/>
            <a:ext cx="3657600" cy="4957332"/>
          </a:xfrm>
        </p:spPr>
        <p:txBody>
          <a:bodyPr>
            <a:normAutofit fontScale="92500" lnSpcReduction="10000"/>
          </a:bodyPr>
          <a:lstStyle/>
          <a:p>
            <a:r>
              <a:rPr lang="fr-FR" u="sng" dirty="0" smtClean="0">
                <a:latin typeface="Arial Narrow"/>
                <a:cs typeface="Arial Narrow"/>
              </a:rPr>
              <a:t>Familles de personnes décédées </a:t>
            </a:r>
          </a:p>
          <a:p>
            <a:pPr lvl="1"/>
            <a:r>
              <a:rPr lang="fr-FR" dirty="0" smtClean="0">
                <a:latin typeface="Arial Narrow"/>
                <a:cs typeface="Arial Narrow"/>
              </a:rPr>
              <a:t>Connaissance des causes du décès</a:t>
            </a:r>
          </a:p>
          <a:p>
            <a:pPr lvl="1"/>
            <a:r>
              <a:rPr lang="fr-FR" dirty="0" smtClean="0">
                <a:latin typeface="Arial Narrow"/>
                <a:cs typeface="Arial Narrow"/>
              </a:rPr>
              <a:t>Autorisation pour le déclenchement des opérations funéraires</a:t>
            </a:r>
          </a:p>
          <a:p>
            <a:pPr lvl="1">
              <a:buNone/>
            </a:pPr>
            <a:endParaRPr lang="fr-FR" dirty="0" smtClean="0">
              <a:latin typeface="Arial Narrow"/>
              <a:cs typeface="Arial Narrow"/>
            </a:endParaRPr>
          </a:p>
          <a:p>
            <a:r>
              <a:rPr lang="fr-FR" u="sng" dirty="0" smtClean="0">
                <a:latin typeface="Arial Narrow"/>
                <a:cs typeface="Arial Narrow"/>
              </a:rPr>
              <a:t>Aptitude à la conduite </a:t>
            </a:r>
            <a:r>
              <a:rPr lang="fr-FR" dirty="0" smtClean="0">
                <a:latin typeface="Arial Narrow"/>
                <a:cs typeface="Arial Narrow"/>
              </a:rPr>
              <a:t>: </a:t>
            </a:r>
          </a:p>
          <a:p>
            <a:pPr lvl="1"/>
            <a:r>
              <a:rPr lang="fr-FR" dirty="0" smtClean="0">
                <a:latin typeface="Arial Narrow"/>
                <a:cs typeface="Arial Narrow"/>
              </a:rPr>
              <a:t>Dispense du port de la ceinture de sécurité dans un véhicule</a:t>
            </a:r>
          </a:p>
          <a:p>
            <a:pPr lvl="1"/>
            <a:r>
              <a:rPr lang="fr-FR" dirty="0" smtClean="0">
                <a:latin typeface="Arial Narrow"/>
                <a:cs typeface="Arial Narrow"/>
              </a:rPr>
              <a:t>Aptitude ou inaptitude médicale à la conduite</a:t>
            </a:r>
          </a:p>
          <a:p>
            <a:pPr lvl="1"/>
            <a:endParaRPr lang="fr-FR" dirty="0" smtClean="0">
              <a:latin typeface="Arial Narrow"/>
              <a:cs typeface="Arial Narrow"/>
            </a:endParaRPr>
          </a:p>
          <a:p>
            <a:pPr lvl="1">
              <a:buNone/>
            </a:pPr>
            <a:r>
              <a:rPr lang="fr-FR" u="sng" dirty="0" smtClean="0">
                <a:latin typeface="Arial Narrow"/>
                <a:cs typeface="Arial Narrow"/>
              </a:rPr>
              <a:t>Motif</a:t>
            </a:r>
            <a:r>
              <a:rPr lang="fr-FR" dirty="0" smtClean="0">
                <a:latin typeface="Arial Narrow"/>
                <a:cs typeface="Arial Narrow"/>
              </a:rPr>
              <a:t> : médecin agréé par la préfecture du département. </a:t>
            </a:r>
          </a:p>
          <a:p>
            <a:pPr lvl="0"/>
            <a:endParaRPr lang="fr-FR" dirty="0" smtClean="0">
              <a:solidFill>
                <a:srgbClr val="FFFFFF"/>
              </a:solidFill>
              <a:latin typeface="Arial Narrow"/>
              <a:cs typeface="Arial Narrow"/>
            </a:endParaRPr>
          </a:p>
          <a:p>
            <a:pPr lvl="0">
              <a:buNone/>
            </a:pPr>
            <a:endParaRPr lang="fr-FR" dirty="0" smtClean="0">
              <a:solidFill>
                <a:srgbClr val="FFFFFF"/>
              </a:solidFill>
              <a:latin typeface="Arial Narrow"/>
              <a:cs typeface="Arial Narrow"/>
            </a:endParaRPr>
          </a:p>
          <a:p>
            <a:pPr lvl="1">
              <a:buNone/>
            </a:pPr>
            <a:endParaRPr lang="fr-FR" dirty="0" smtClean="0">
              <a:latin typeface="Arial Narrow"/>
              <a:cs typeface="Arial Narrow"/>
            </a:endParaRPr>
          </a:p>
        </p:txBody>
      </p:sp>
      <p:sp>
        <p:nvSpPr>
          <p:cNvPr id="7" name="Espace réservé du texte 6"/>
          <p:cNvSpPr>
            <a:spLocks noGrp="1"/>
          </p:cNvSpPr>
          <p:nvPr>
            <p:ph type="body" sz="quarter" idx="3"/>
          </p:nvPr>
        </p:nvSpPr>
        <p:spPr>
          <a:xfrm>
            <a:off x="4703763" y="170012"/>
            <a:ext cx="3657600" cy="515469"/>
          </a:xfrm>
        </p:spPr>
        <p:txBody>
          <a:bodyPr>
            <a:noAutofit/>
          </a:bodyPr>
          <a:lstStyle/>
          <a:p>
            <a:r>
              <a:rPr lang="fr-FR" sz="3200" dirty="0" smtClean="0">
                <a:solidFill>
                  <a:srgbClr val="C61B1B"/>
                </a:solidFill>
                <a:latin typeface="Arial Narrow"/>
                <a:cs typeface="Arial Narrow"/>
              </a:rPr>
              <a:t>Obligatoire</a:t>
            </a:r>
            <a:endParaRPr lang="fr-FR" sz="3200" dirty="0">
              <a:solidFill>
                <a:srgbClr val="C61B1B"/>
              </a:solidFill>
              <a:latin typeface="Arial Narrow"/>
              <a:cs typeface="Arial Narrow"/>
            </a:endParaRPr>
          </a:p>
        </p:txBody>
      </p:sp>
      <p:sp>
        <p:nvSpPr>
          <p:cNvPr id="8" name="Espace réservé du contenu 7"/>
          <p:cNvSpPr>
            <a:spLocks noGrp="1"/>
          </p:cNvSpPr>
          <p:nvPr>
            <p:ph sz="quarter" idx="4"/>
          </p:nvPr>
        </p:nvSpPr>
        <p:spPr>
          <a:xfrm>
            <a:off x="4703763" y="910067"/>
            <a:ext cx="3657600" cy="4957331"/>
          </a:xfrm>
        </p:spPr>
        <p:txBody>
          <a:bodyPr>
            <a:normAutofit/>
          </a:bodyPr>
          <a:lstStyle/>
          <a:p>
            <a:pPr lvl="0"/>
            <a:r>
              <a:rPr lang="fr-FR" u="sng" dirty="0" smtClean="0">
                <a:solidFill>
                  <a:srgbClr val="FFFFFF"/>
                </a:solidFill>
                <a:latin typeface="Arial Narrow"/>
                <a:cs typeface="Arial Narrow"/>
              </a:rPr>
              <a:t>Familles de personnes décédées </a:t>
            </a:r>
          </a:p>
          <a:p>
            <a:pPr lvl="1"/>
            <a:r>
              <a:rPr lang="fr-FR" dirty="0" smtClean="0">
                <a:solidFill>
                  <a:srgbClr val="FFFFFF"/>
                </a:solidFill>
                <a:latin typeface="Arial Narrow"/>
                <a:cs typeface="Arial Narrow"/>
              </a:rPr>
              <a:t>Pour le constat du décès</a:t>
            </a:r>
          </a:p>
          <a:p>
            <a:pPr lvl="1">
              <a:buNone/>
            </a:pPr>
            <a:endParaRPr lang="fr-FR" dirty="0" smtClean="0">
              <a:latin typeface="Arial Narrow"/>
              <a:cs typeface="Arial Narrow"/>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sz="6000" dirty="0" smtClean="0">
                <a:latin typeface="Arial Narrow"/>
                <a:cs typeface="Arial Narrow"/>
              </a:rPr>
              <a:t>Qui le demande?</a:t>
            </a:r>
            <a:endParaRPr lang="fr-FR" dirty="0"/>
          </a:p>
        </p:txBody>
      </p:sp>
      <p:sp>
        <p:nvSpPr>
          <p:cNvPr id="8" name="Espace réservé du contenu 7"/>
          <p:cNvSpPr>
            <a:spLocks noGrp="1"/>
          </p:cNvSpPr>
          <p:nvPr>
            <p:ph idx="1"/>
          </p:nvPr>
        </p:nvSpPr>
        <p:spPr/>
        <p:txBody>
          <a:bodyPr anchor="ctr"/>
          <a:lstStyle/>
          <a:p>
            <a:pPr algn="just"/>
            <a:r>
              <a:rPr lang="fr-FR" dirty="0" smtClean="0">
                <a:solidFill>
                  <a:srgbClr val="FF0000"/>
                </a:solidFill>
                <a:latin typeface="Arial Narrow"/>
                <a:cs typeface="Arial Narrow"/>
              </a:rPr>
              <a:t>Le patient victime </a:t>
            </a:r>
            <a:r>
              <a:rPr lang="fr-FR" dirty="0" smtClean="0">
                <a:latin typeface="Arial Narrow"/>
                <a:cs typeface="Arial Narrow"/>
              </a:rPr>
              <a:t>: médecin traitant ou pas, le médecin ne peut s’y soustraire dès lors qu’il semble impératif d’attester au plus vite des violences ou blessures subies. </a:t>
            </a:r>
          </a:p>
          <a:p>
            <a:pPr algn="ctr">
              <a:buNone/>
            </a:pPr>
            <a:r>
              <a:rPr lang="fr-FR" dirty="0" smtClean="0">
                <a:latin typeface="Arial Narrow"/>
                <a:cs typeface="Arial Narrow"/>
              </a:rPr>
              <a:t>=</a:t>
            </a:r>
          </a:p>
          <a:p>
            <a:pPr algn="just">
              <a:buNone/>
            </a:pPr>
            <a:r>
              <a:rPr lang="fr-FR" dirty="0" smtClean="0">
                <a:latin typeface="Arial Narrow"/>
                <a:cs typeface="Arial Narrow"/>
              </a:rPr>
              <a:t>	Quelques soient les motivations de la demande de la victime et ses intentions : il faut déterminer la durée de l’ITT et le noter sur le CM dans la mesure du possible..  (même si la victime ne souhaite pas déposer une plainte) </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dirty="0" smtClean="0">
                <a:latin typeface="Arial Narrow"/>
                <a:cs typeface="Arial Narrow"/>
              </a:rPr>
              <a:t>Qui le demande?</a:t>
            </a:r>
            <a:endParaRPr lang="fr-FR" sz="4800" dirty="0"/>
          </a:p>
        </p:txBody>
      </p:sp>
      <p:sp>
        <p:nvSpPr>
          <p:cNvPr id="3" name="Espace réservé du contenu 2"/>
          <p:cNvSpPr>
            <a:spLocks noGrp="1"/>
          </p:cNvSpPr>
          <p:nvPr>
            <p:ph idx="1"/>
          </p:nvPr>
        </p:nvSpPr>
        <p:spPr>
          <a:xfrm>
            <a:off x="0" y="1500109"/>
            <a:ext cx="9144000" cy="5150375"/>
          </a:xfrm>
        </p:spPr>
        <p:txBody>
          <a:bodyPr>
            <a:normAutofit/>
          </a:bodyPr>
          <a:lstStyle/>
          <a:p>
            <a:pPr algn="just"/>
            <a:r>
              <a:rPr lang="fr-FR" dirty="0" smtClean="0">
                <a:solidFill>
                  <a:srgbClr val="FF0000"/>
                </a:solidFill>
                <a:latin typeface="Arial Narrow"/>
                <a:cs typeface="Arial Narrow"/>
              </a:rPr>
              <a:t>Réquisition judiciaire </a:t>
            </a:r>
            <a:r>
              <a:rPr lang="fr-FR" dirty="0" smtClean="0">
                <a:latin typeface="Arial Narrow"/>
                <a:cs typeface="Arial Narrow"/>
              </a:rPr>
              <a:t>: injonction faite au médecin. Obligatoire (sous peine de sanction pénale contraventionnelle (art : R642-1 CP) ou délictuelle (art. L4163-7 CSP)</a:t>
            </a:r>
          </a:p>
          <a:p>
            <a:pPr lvl="1" algn="just"/>
            <a:r>
              <a:rPr lang="fr-FR" dirty="0" smtClean="0">
                <a:latin typeface="Arial Narrow"/>
                <a:cs typeface="Arial Narrow"/>
              </a:rPr>
              <a:t>La réquisition doit :</a:t>
            </a:r>
          </a:p>
          <a:p>
            <a:pPr lvl="2" algn="just"/>
            <a:r>
              <a:rPr lang="fr-FR" dirty="0" smtClean="0">
                <a:latin typeface="Arial Narrow"/>
                <a:cs typeface="Arial Narrow"/>
              </a:rPr>
              <a:t>Etre écrite</a:t>
            </a:r>
          </a:p>
          <a:p>
            <a:pPr lvl="2" algn="just"/>
            <a:r>
              <a:rPr lang="fr-FR" dirty="0" smtClean="0">
                <a:latin typeface="Arial Narrow"/>
                <a:cs typeface="Arial Narrow"/>
              </a:rPr>
              <a:t>Identité et fonction du requérant, de la personne requise ou du service requis</a:t>
            </a:r>
          </a:p>
          <a:p>
            <a:pPr lvl="2" algn="just"/>
            <a:r>
              <a:rPr lang="fr-FR" dirty="0" smtClean="0">
                <a:latin typeface="Arial Narrow"/>
                <a:cs typeface="Arial Narrow"/>
              </a:rPr>
              <a:t>Indiquer l’article du CPP fondant la demande (art.60 : enquête de flagrance/ art.77-1: enquête préliminaire)</a:t>
            </a:r>
          </a:p>
          <a:p>
            <a:pPr lvl="2" algn="just"/>
            <a:r>
              <a:rPr lang="fr-FR" dirty="0" smtClean="0">
                <a:latin typeface="Arial Narrow"/>
                <a:cs typeface="Arial Narrow"/>
              </a:rPr>
              <a:t>L’énoncé précis de la mission </a:t>
            </a:r>
          </a:p>
          <a:p>
            <a:pPr lvl="2" algn="just"/>
            <a:r>
              <a:rPr lang="fr-FR" dirty="0" smtClean="0">
                <a:latin typeface="Arial Narrow"/>
                <a:cs typeface="Arial Narrow"/>
              </a:rPr>
              <a:t>La signature du requérant, la date et le sceau. </a:t>
            </a:r>
          </a:p>
          <a:p>
            <a:pPr lvl="1" algn="just">
              <a:buNone/>
            </a:pPr>
            <a:endParaRPr lang="fr-FR" dirty="0" smtClean="0">
              <a:latin typeface="Arial Narrow"/>
              <a:cs typeface="Arial Narrow"/>
            </a:endParaRPr>
          </a:p>
          <a:p>
            <a:pPr lvl="1" algn="just">
              <a:buNone/>
            </a:pPr>
            <a:r>
              <a:rPr lang="fr-FR" dirty="0" smtClean="0">
                <a:latin typeface="Arial Narrow"/>
                <a:cs typeface="Arial Narrow"/>
              </a:rPr>
              <a:t>Il est recommandé au médecin de conserver l’exemplaire original de la réquisition. </a:t>
            </a:r>
          </a:p>
          <a:p>
            <a:pPr lvl="1" algn="just"/>
            <a:endParaRPr lang="fr-FR" dirty="0" smtClean="0">
              <a:latin typeface="Arial Narrow"/>
              <a:cs typeface="Arial Narrow"/>
            </a:endParaRPr>
          </a:p>
          <a:p>
            <a:pPr lvl="1"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solidFill>
                  <a:srgbClr val="FFFFFF"/>
                </a:solidFill>
                <a:latin typeface="Arial Narrow"/>
                <a:cs typeface="Arial Narrow"/>
              </a:rPr>
              <a:t>Le CM : quelle valeur juridique? </a:t>
            </a:r>
            <a:endParaRPr lang="fr-FR" dirty="0"/>
          </a:p>
        </p:txBody>
      </p:sp>
      <p:sp>
        <p:nvSpPr>
          <p:cNvPr id="3" name="Espace réservé du contenu 2"/>
          <p:cNvSpPr>
            <a:spLocks noGrp="1"/>
          </p:cNvSpPr>
          <p:nvPr>
            <p:ph idx="1"/>
          </p:nvPr>
        </p:nvSpPr>
        <p:spPr/>
        <p:txBody>
          <a:bodyPr/>
          <a:lstStyle/>
          <a:p>
            <a:pPr algn="just"/>
            <a:endParaRPr lang="fr-FR" dirty="0" smtClean="0">
              <a:latin typeface="Arial Narrow"/>
              <a:cs typeface="Arial Narrow"/>
            </a:endParaRPr>
          </a:p>
          <a:p>
            <a:pPr algn="just"/>
            <a:r>
              <a:rPr lang="fr-FR" dirty="0" smtClean="0">
                <a:solidFill>
                  <a:schemeClr val="accent4"/>
                </a:solidFill>
                <a:latin typeface="Arial Narrow"/>
                <a:cs typeface="Arial Narrow"/>
              </a:rPr>
              <a:t>Le certificat médical se caractérise juridiquement par son but </a:t>
            </a:r>
            <a:r>
              <a:rPr lang="fr-FR" dirty="0" smtClean="0">
                <a:latin typeface="Arial Narrow"/>
                <a:cs typeface="Arial Narrow"/>
              </a:rPr>
              <a:t>: acte justifié médicalement par un médecin et établi à la demande d'un patient ou d'une autorité publique dûment habilitée en vue de valoir ce que de droit auprès d'un tiers : organisme de sécurité sociale, assureur, administration judiciaire, club sportif, ... </a:t>
            </a:r>
          </a:p>
          <a:p>
            <a:pPr algn="just"/>
            <a:endParaRPr lang="fr-FR" dirty="0">
              <a:latin typeface="Arial Narrow"/>
              <a:cs typeface="Arial Narrow"/>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bite">
  <a:themeElements>
    <a:clrScheme name="Orbite">
      <a:dk1>
        <a:srgbClr val="FFFFFF"/>
      </a:dk1>
      <a:lt1>
        <a:srgbClr val="000000"/>
      </a:lt1>
      <a:dk2>
        <a:srgbClr val="212C28"/>
      </a:dk2>
      <a:lt2>
        <a:srgbClr val="7C9BA5"/>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Orbite">
      <a:majorFont>
        <a:latin typeface="Candara"/>
        <a:ea typeface=""/>
        <a:cs typeface=""/>
        <a:font script="Jpan" typeface="ＭＳ Ｐゴシック"/>
      </a:majorFont>
      <a:minorFont>
        <a:latin typeface="Candara"/>
        <a:ea typeface=""/>
        <a:cs typeface=""/>
        <a:font script="Jpan" typeface="ＭＳ Ｐゴシック"/>
      </a:minorFont>
    </a:fontScheme>
    <a:fmtScheme name="Orbite">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Orbite.thmx</Template>
  <TotalTime>341</TotalTime>
  <Words>2271</Words>
  <Application>Microsoft Office PowerPoint</Application>
  <PresentationFormat>Affichage à l'écran (4:3)</PresentationFormat>
  <Paragraphs>189</Paragraphs>
  <Slides>37</Slides>
  <Notes>0</Notes>
  <HiddenSlides>0</HiddenSlides>
  <MMClips>0</MMClips>
  <ScaleCrop>false</ScaleCrop>
  <HeadingPairs>
    <vt:vector size="4" baseType="variant">
      <vt:variant>
        <vt:lpstr>Thème</vt:lpstr>
      </vt:variant>
      <vt:variant>
        <vt:i4>1</vt:i4>
      </vt:variant>
      <vt:variant>
        <vt:lpstr>Titres des diapositives</vt:lpstr>
      </vt:variant>
      <vt:variant>
        <vt:i4>37</vt:i4>
      </vt:variant>
    </vt:vector>
  </HeadingPairs>
  <TitlesOfParts>
    <vt:vector size="38" baseType="lpstr">
      <vt:lpstr>Orbite</vt:lpstr>
      <vt:lpstr>Les enjeux du certificat médical</vt:lpstr>
      <vt:lpstr>Petit rappel….</vt:lpstr>
      <vt:lpstr>Qui le demande?</vt:lpstr>
      <vt:lpstr>Présentation PowerPoint</vt:lpstr>
      <vt:lpstr>Présentation PowerPoint</vt:lpstr>
      <vt:lpstr>Présentation PowerPoint</vt:lpstr>
      <vt:lpstr>Qui le demande?</vt:lpstr>
      <vt:lpstr>Qui le demande?</vt:lpstr>
      <vt:lpstr>Le CM : quelle valeur juridique? </vt:lpstr>
      <vt:lpstr>Le CM : quelle valeur juridique? </vt:lpstr>
      <vt:lpstr>Le CM : quelle valeur juridique? </vt:lpstr>
      <vt:lpstr>Le CM : quelle valeur juridique? </vt:lpstr>
      <vt:lpstr>Le CM : quelle valeur juridique? </vt:lpstr>
      <vt:lpstr>Contenu du CM</vt:lpstr>
      <vt:lpstr>Contenu du CM</vt:lpstr>
      <vt:lpstr>A quoi servent les ITT? </vt:lpstr>
      <vt:lpstr>CM et violences volontaires </vt:lpstr>
      <vt:lpstr>CM et violences volontaires </vt:lpstr>
      <vt:lpstr>CM et violences volontaires </vt:lpstr>
      <vt:lpstr>CM et violences volontaires </vt:lpstr>
      <vt:lpstr>CM et violences involontaires</vt:lpstr>
      <vt:lpstr>CM et violences involontaires</vt:lpstr>
      <vt:lpstr>CM et violences involontaires</vt:lpstr>
      <vt:lpstr>Recommandations pour fixer l’ITT</vt:lpstr>
      <vt:lpstr>Recommandations pour fixer l’ITT</vt:lpstr>
      <vt:lpstr>A qui remettre le CM? </vt:lpstr>
      <vt:lpstr>A qui remettre le CM? </vt:lpstr>
      <vt:lpstr>A qui remettre le CM? </vt:lpstr>
      <vt:lpstr>Quelles responsabilités? </vt:lpstr>
      <vt:lpstr>C’est à dire……</vt:lpstr>
      <vt:lpstr>C’est à dire……</vt:lpstr>
      <vt:lpstr> Les recommandations </vt:lpstr>
      <vt:lpstr>Recommandations…..</vt:lpstr>
      <vt:lpstr>Recommandations…..</vt:lpstr>
      <vt:lpstr>Recommandations…..</vt:lpstr>
      <vt:lpstr>Recommandations…..</vt:lpstr>
      <vt:lpstr>Recommandations…..</vt:lpstr>
    </vt:vector>
  </TitlesOfParts>
  <Company>Willipel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Pierre Williatte</dc:creator>
  <cp:lastModifiedBy>Odile</cp:lastModifiedBy>
  <cp:revision>11</cp:revision>
  <dcterms:created xsi:type="dcterms:W3CDTF">2014-02-13T12:54:35Z</dcterms:created>
  <dcterms:modified xsi:type="dcterms:W3CDTF">2015-02-05T14:34:39Z</dcterms:modified>
</cp:coreProperties>
</file>